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69" r:id="rId17"/>
    <p:sldId id="274" r:id="rId18"/>
    <p:sldId id="275" r:id="rId19"/>
    <p:sldId id="276" r:id="rId20"/>
    <p:sldId id="277" r:id="rId21"/>
    <p:sldId id="278" r:id="rId22"/>
    <p:sldId id="279" r:id="rId23"/>
    <p:sldId id="280" r:id="rId24"/>
    <p:sldId id="270" r:id="rId25"/>
    <p:sldId id="2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71570-2015-44C9-9B9A-3A0D535ECC98}" type="datetimeFigureOut">
              <a:rPr lang="en-IN" smtClean="0"/>
              <a:t>22-01-2021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BBE220-805D-4943-B766-D9CC03F8526B}" type="slidenum">
              <a:rPr lang="en-IN" smtClean="0"/>
              <a:t>‹#›</a:t>
            </a:fld>
            <a:endParaRPr lang="en-IN" dirty="0"/>
          </a:p>
        </p:txBody>
      </p:sp>
    </p:spTree>
    <p:extLst>
      <p:ext uri="{BB962C8B-B14F-4D97-AF65-F5344CB8AC3E}">
        <p14:creationId xmlns:p14="http://schemas.microsoft.com/office/powerpoint/2010/main" val="2646453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BBE220-805D-4943-B766-D9CC03F8526B}" type="slidenum">
              <a:rPr lang="en-IN" smtClean="0"/>
              <a:t>12</a:t>
            </a:fld>
            <a:endParaRPr lang="en-IN" dirty="0"/>
          </a:p>
        </p:txBody>
      </p:sp>
    </p:spTree>
    <p:extLst>
      <p:ext uri="{BB962C8B-B14F-4D97-AF65-F5344CB8AC3E}">
        <p14:creationId xmlns:p14="http://schemas.microsoft.com/office/powerpoint/2010/main" val="10542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BBE220-805D-4943-B766-D9CC03F8526B}" type="slidenum">
              <a:rPr lang="en-IN" smtClean="0"/>
              <a:t>13</a:t>
            </a:fld>
            <a:endParaRPr lang="en-IN" dirty="0"/>
          </a:p>
        </p:txBody>
      </p:sp>
    </p:spTree>
    <p:extLst>
      <p:ext uri="{BB962C8B-B14F-4D97-AF65-F5344CB8AC3E}">
        <p14:creationId xmlns:p14="http://schemas.microsoft.com/office/powerpoint/2010/main" val="190128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135208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3950667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65951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841527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827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4152226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660212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33228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1077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919256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19457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38328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104950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814090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247913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D4386B-D8AB-4FFE-8FB0-07CFF5837E4F}" type="datetimeFigureOut">
              <a:rPr lang="en-IN" smtClean="0"/>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A39AFBE-04AD-41C4-9D7D-C9DF59F72219}" type="slidenum">
              <a:rPr lang="en-IN" smtClean="0"/>
              <a:t>‹#›</a:t>
            </a:fld>
            <a:endParaRPr lang="en-IN" dirty="0"/>
          </a:p>
        </p:txBody>
      </p:sp>
    </p:spTree>
    <p:extLst>
      <p:ext uri="{BB962C8B-B14F-4D97-AF65-F5344CB8AC3E}">
        <p14:creationId xmlns:p14="http://schemas.microsoft.com/office/powerpoint/2010/main" val="396749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D4386B-D8AB-4FFE-8FB0-07CFF5837E4F}" type="datetimeFigureOut">
              <a:rPr lang="en-IN" smtClean="0"/>
              <a:t>22-01-2021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A39AFBE-04AD-41C4-9D7D-C9DF59F72219}" type="slidenum">
              <a:rPr lang="en-IN" smtClean="0"/>
              <a:t>‹#›</a:t>
            </a:fld>
            <a:endParaRPr lang="en-IN" dirty="0"/>
          </a:p>
        </p:txBody>
      </p:sp>
    </p:spTree>
    <p:extLst>
      <p:ext uri="{BB962C8B-B14F-4D97-AF65-F5344CB8AC3E}">
        <p14:creationId xmlns:p14="http://schemas.microsoft.com/office/powerpoint/2010/main" val="3070178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FB37-1102-4206-B578-F1E8E4643005}"/>
              </a:ext>
            </a:extLst>
          </p:cNvPr>
          <p:cNvSpPr>
            <a:spLocks noGrp="1"/>
          </p:cNvSpPr>
          <p:nvPr>
            <p:ph type="ctrTitle"/>
          </p:nvPr>
        </p:nvSpPr>
        <p:spPr>
          <a:xfrm>
            <a:off x="1507067" y="2404531"/>
            <a:ext cx="7766936" cy="1646302"/>
          </a:xfrm>
        </p:spPr>
        <p:txBody>
          <a:bodyPr/>
          <a:lstStyle/>
          <a:p>
            <a:r>
              <a:rPr lang="en-IN" dirty="0"/>
              <a:t>EDA </a:t>
            </a:r>
            <a:r>
              <a:rPr lang="en-IN" dirty="0">
                <a:latin typeface="Arial" panose="020B0604020202020204" pitchFamily="34" charset="0"/>
                <a:cs typeface="Arial" panose="020B0604020202020204" pitchFamily="34" charset="0"/>
              </a:rPr>
              <a:t>&amp;</a:t>
            </a:r>
            <a:r>
              <a:rPr lang="en-IN" dirty="0"/>
              <a:t> ML ON IRIS DATASET USING PYTHON</a:t>
            </a:r>
          </a:p>
        </p:txBody>
      </p:sp>
      <p:sp>
        <p:nvSpPr>
          <p:cNvPr id="3" name="Subtitle 2">
            <a:extLst>
              <a:ext uri="{FF2B5EF4-FFF2-40B4-BE49-F238E27FC236}">
                <a16:creationId xmlns:a16="http://schemas.microsoft.com/office/drawing/2014/main" id="{DDDF8BD1-8C05-4635-A199-FC7CB2FEA2C5}"/>
              </a:ext>
            </a:extLst>
          </p:cNvPr>
          <p:cNvSpPr>
            <a:spLocks noGrp="1"/>
          </p:cNvSpPr>
          <p:nvPr>
            <p:ph type="subTitle" idx="1"/>
          </p:nvPr>
        </p:nvSpPr>
        <p:spPr/>
        <p:txBody>
          <a:bodyPr/>
          <a:lstStyle/>
          <a:p>
            <a:r>
              <a:rPr lang="en-IN" dirty="0"/>
              <a:t>Presented By: Saloni Swagata</a:t>
            </a:r>
          </a:p>
          <a:p>
            <a:r>
              <a:rPr lang="en-IN" dirty="0"/>
              <a:t>(VT20204420)</a:t>
            </a:r>
          </a:p>
        </p:txBody>
      </p:sp>
    </p:spTree>
    <p:extLst>
      <p:ext uri="{BB962C8B-B14F-4D97-AF65-F5344CB8AC3E}">
        <p14:creationId xmlns:p14="http://schemas.microsoft.com/office/powerpoint/2010/main" val="2560011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2203-196E-404A-96F7-C4A4189AD8F3}"/>
              </a:ext>
            </a:extLst>
          </p:cNvPr>
          <p:cNvSpPr>
            <a:spLocks noGrp="1"/>
          </p:cNvSpPr>
          <p:nvPr>
            <p:ph type="title"/>
          </p:nvPr>
        </p:nvSpPr>
        <p:spPr/>
        <p:txBody>
          <a:bodyPr/>
          <a:lstStyle/>
          <a:p>
            <a:r>
              <a:rPr lang="en-IN" dirty="0"/>
              <a:t>OBSERVATION ON DISTRIBUTION OF DATA USING HISTOGRAM</a:t>
            </a:r>
          </a:p>
        </p:txBody>
      </p:sp>
      <p:pic>
        <p:nvPicPr>
          <p:cNvPr id="4" name="Content Placeholder 3">
            <a:extLst>
              <a:ext uri="{FF2B5EF4-FFF2-40B4-BE49-F238E27FC236}">
                <a16:creationId xmlns:a16="http://schemas.microsoft.com/office/drawing/2014/main" id="{F3127D42-94E6-4760-8721-6DFF02CA78E5}"/>
              </a:ext>
            </a:extLst>
          </p:cNvPr>
          <p:cNvPicPr>
            <a:picLocks noGrp="1" noChangeAspect="1"/>
          </p:cNvPicPr>
          <p:nvPr>
            <p:ph idx="1"/>
          </p:nvPr>
        </p:nvPicPr>
        <p:blipFill rotWithShape="1">
          <a:blip r:embed="rId2"/>
          <a:srcRect l="20195" t="32679" r="15176" b="4727"/>
          <a:stretch/>
        </p:blipFill>
        <p:spPr>
          <a:xfrm>
            <a:off x="677334" y="2339161"/>
            <a:ext cx="7495954" cy="4083743"/>
          </a:xfrm>
          <a:prstGeom prst="rect">
            <a:avLst/>
          </a:prstGeom>
        </p:spPr>
      </p:pic>
    </p:spTree>
    <p:extLst>
      <p:ext uri="{BB962C8B-B14F-4D97-AF65-F5344CB8AC3E}">
        <p14:creationId xmlns:p14="http://schemas.microsoft.com/office/powerpoint/2010/main" val="87677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1F82DD79-162A-4FF1-82F1-7DD15C37ACD1}"/>
              </a:ext>
            </a:extLst>
          </p:cNvPr>
          <p:cNvSpPr txBox="1">
            <a:spLocks/>
          </p:cNvSpPr>
          <p:nvPr/>
        </p:nvSpPr>
        <p:spPr>
          <a:xfrm>
            <a:off x="892733" y="697613"/>
            <a:ext cx="7719639" cy="36830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IN" dirty="0">
              <a:latin typeface="+mj-lt"/>
            </a:endParaRPr>
          </a:p>
        </p:txBody>
      </p:sp>
      <p:sp>
        <p:nvSpPr>
          <p:cNvPr id="3" name="Subtitle 2">
            <a:extLst>
              <a:ext uri="{FF2B5EF4-FFF2-40B4-BE49-F238E27FC236}">
                <a16:creationId xmlns:a16="http://schemas.microsoft.com/office/drawing/2014/main" id="{4B8DAE7B-E9F8-40A5-AD8E-D610AE669846}"/>
              </a:ext>
            </a:extLst>
          </p:cNvPr>
          <p:cNvSpPr txBox="1">
            <a:spLocks/>
          </p:cNvSpPr>
          <p:nvPr/>
        </p:nvSpPr>
        <p:spPr>
          <a:xfrm>
            <a:off x="892733" y="878366"/>
            <a:ext cx="7719639" cy="36830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latin typeface="+mj-lt"/>
              </a:rPr>
              <a:t>From the histogram of the four columns, we can observe that – </a:t>
            </a:r>
          </a:p>
          <a:p>
            <a:r>
              <a:rPr lang="en-US" b="0" i="0" dirty="0">
                <a:solidFill>
                  <a:srgbClr val="292929"/>
                </a:solidFill>
                <a:effectLst/>
                <a:latin typeface="+mj-lt"/>
              </a:rPr>
              <a:t>The Highest frequency of sepal width is between 3.0 to 3.5 which is around 70.</a:t>
            </a:r>
          </a:p>
          <a:p>
            <a:r>
              <a:rPr lang="en-US" b="0" i="0" dirty="0">
                <a:solidFill>
                  <a:srgbClr val="292929"/>
                </a:solidFill>
                <a:effectLst/>
                <a:latin typeface="+mj-lt"/>
              </a:rPr>
              <a:t>The Highest frequency of sepal length is between 5.5 and 6.0 which is around 35.</a:t>
            </a:r>
          </a:p>
          <a:p>
            <a:r>
              <a:rPr lang="en-US" b="0" i="0" dirty="0">
                <a:solidFill>
                  <a:srgbClr val="292929"/>
                </a:solidFill>
                <a:effectLst/>
                <a:latin typeface="+mj-lt"/>
              </a:rPr>
              <a:t>The Highest frequency of petal width is between 0 to 0.5 which is around 50.</a:t>
            </a:r>
          </a:p>
          <a:p>
            <a:r>
              <a:rPr lang="en-US" b="0" i="0" dirty="0">
                <a:solidFill>
                  <a:srgbClr val="292929"/>
                </a:solidFill>
                <a:effectLst/>
                <a:latin typeface="+mj-lt"/>
              </a:rPr>
              <a:t>The Highest frequency of petal length is between 0 to 0.5 which is around 50.</a:t>
            </a:r>
          </a:p>
          <a:p>
            <a:pPr marL="0" indent="0">
              <a:buNone/>
            </a:pPr>
            <a:endParaRPr lang="en-IN" dirty="0">
              <a:latin typeface="+mj-lt"/>
            </a:endParaRPr>
          </a:p>
        </p:txBody>
      </p:sp>
    </p:spTree>
    <p:extLst>
      <p:ext uri="{BB962C8B-B14F-4D97-AF65-F5344CB8AC3E}">
        <p14:creationId xmlns:p14="http://schemas.microsoft.com/office/powerpoint/2010/main" val="2935858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D894-34B9-4572-ABA7-A8735147AA19}"/>
              </a:ext>
            </a:extLst>
          </p:cNvPr>
          <p:cNvSpPr>
            <a:spLocks noGrp="1"/>
          </p:cNvSpPr>
          <p:nvPr>
            <p:ph type="title"/>
          </p:nvPr>
        </p:nvSpPr>
        <p:spPr/>
        <p:txBody>
          <a:bodyPr/>
          <a:lstStyle/>
          <a:p>
            <a:r>
              <a:rPr lang="en-IN" dirty="0"/>
              <a:t>UNVARIATE ANALYSIS OF THE COLUMNS - </a:t>
            </a:r>
          </a:p>
        </p:txBody>
      </p:sp>
      <p:pic>
        <p:nvPicPr>
          <p:cNvPr id="4" name="Content Placeholder 3">
            <a:extLst>
              <a:ext uri="{FF2B5EF4-FFF2-40B4-BE49-F238E27FC236}">
                <a16:creationId xmlns:a16="http://schemas.microsoft.com/office/drawing/2014/main" id="{9DC742CF-7201-4E89-9548-4E7A1564BC5A}"/>
              </a:ext>
            </a:extLst>
          </p:cNvPr>
          <p:cNvPicPr>
            <a:picLocks noGrp="1" noChangeAspect="1"/>
          </p:cNvPicPr>
          <p:nvPr>
            <p:ph idx="1"/>
          </p:nvPr>
        </p:nvPicPr>
        <p:blipFill rotWithShape="1">
          <a:blip r:embed="rId3"/>
          <a:srcRect l="14923" t="35009" r="58741" b="15339"/>
          <a:stretch/>
        </p:blipFill>
        <p:spPr>
          <a:xfrm>
            <a:off x="677334" y="1448756"/>
            <a:ext cx="3742661" cy="3784740"/>
          </a:xfrm>
          <a:prstGeom prst="rect">
            <a:avLst/>
          </a:prstGeom>
        </p:spPr>
      </p:pic>
      <p:pic>
        <p:nvPicPr>
          <p:cNvPr id="5" name="Picture 4">
            <a:extLst>
              <a:ext uri="{FF2B5EF4-FFF2-40B4-BE49-F238E27FC236}">
                <a16:creationId xmlns:a16="http://schemas.microsoft.com/office/drawing/2014/main" id="{552A74A9-F87B-4A15-A70E-39A46DD6205A}"/>
              </a:ext>
            </a:extLst>
          </p:cNvPr>
          <p:cNvPicPr>
            <a:picLocks noChangeAspect="1"/>
          </p:cNvPicPr>
          <p:nvPr/>
        </p:nvPicPr>
        <p:blipFill rotWithShape="1">
          <a:blip r:embed="rId4"/>
          <a:srcRect l="14912" t="26822" r="48547" b="25737"/>
          <a:stretch/>
        </p:blipFill>
        <p:spPr>
          <a:xfrm>
            <a:off x="4704565" y="1448756"/>
            <a:ext cx="4939165" cy="3654872"/>
          </a:xfrm>
          <a:prstGeom prst="rect">
            <a:avLst/>
          </a:prstGeom>
        </p:spPr>
      </p:pic>
    </p:spTree>
    <p:extLst>
      <p:ext uri="{BB962C8B-B14F-4D97-AF65-F5344CB8AC3E}">
        <p14:creationId xmlns:p14="http://schemas.microsoft.com/office/powerpoint/2010/main" val="2442016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227F58-E94C-4520-8F55-E27837B9B0D5}"/>
              </a:ext>
            </a:extLst>
          </p:cNvPr>
          <p:cNvPicPr>
            <a:picLocks noChangeAspect="1"/>
          </p:cNvPicPr>
          <p:nvPr/>
        </p:nvPicPr>
        <p:blipFill rotWithShape="1">
          <a:blip r:embed="rId3"/>
          <a:srcRect l="14825" t="33643" r="58837" b="16899"/>
          <a:stretch/>
        </p:blipFill>
        <p:spPr>
          <a:xfrm>
            <a:off x="669850" y="318975"/>
            <a:ext cx="3657601" cy="3391787"/>
          </a:xfrm>
          <a:prstGeom prst="rect">
            <a:avLst/>
          </a:prstGeom>
        </p:spPr>
      </p:pic>
      <p:pic>
        <p:nvPicPr>
          <p:cNvPr id="4" name="Picture 3">
            <a:extLst>
              <a:ext uri="{FF2B5EF4-FFF2-40B4-BE49-F238E27FC236}">
                <a16:creationId xmlns:a16="http://schemas.microsoft.com/office/drawing/2014/main" id="{7842439A-65CE-4F0F-9919-8D0ACD38495E}"/>
              </a:ext>
            </a:extLst>
          </p:cNvPr>
          <p:cNvPicPr>
            <a:picLocks noChangeAspect="1"/>
          </p:cNvPicPr>
          <p:nvPr/>
        </p:nvPicPr>
        <p:blipFill rotWithShape="1">
          <a:blip r:embed="rId4"/>
          <a:srcRect l="14825" t="39070" r="48808" b="12714"/>
          <a:stretch/>
        </p:blipFill>
        <p:spPr>
          <a:xfrm>
            <a:off x="4540102" y="318975"/>
            <a:ext cx="4752753" cy="3306726"/>
          </a:xfrm>
          <a:prstGeom prst="rect">
            <a:avLst/>
          </a:prstGeom>
        </p:spPr>
      </p:pic>
      <p:sp>
        <p:nvSpPr>
          <p:cNvPr id="6" name="Subtitle 2">
            <a:extLst>
              <a:ext uri="{FF2B5EF4-FFF2-40B4-BE49-F238E27FC236}">
                <a16:creationId xmlns:a16="http://schemas.microsoft.com/office/drawing/2014/main" id="{9769C29F-7679-499A-A6E9-9CD23D0A7282}"/>
              </a:ext>
            </a:extLst>
          </p:cNvPr>
          <p:cNvSpPr txBox="1">
            <a:spLocks/>
          </p:cNvSpPr>
          <p:nvPr/>
        </p:nvSpPr>
        <p:spPr>
          <a:xfrm>
            <a:off x="669851" y="3710762"/>
            <a:ext cx="6677248" cy="30409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latin typeface="+mj-lt"/>
              </a:rPr>
              <a:t>From the above analysis, we observe -  </a:t>
            </a:r>
          </a:p>
          <a:p>
            <a:r>
              <a:rPr lang="en-US" dirty="0">
                <a:solidFill>
                  <a:srgbClr val="292929"/>
                </a:solidFill>
                <a:latin typeface="+mj-lt"/>
              </a:rPr>
              <a:t>O</a:t>
            </a:r>
            <a:r>
              <a:rPr lang="en-US" b="0" i="0" dirty="0">
                <a:solidFill>
                  <a:srgbClr val="292929"/>
                </a:solidFill>
                <a:effectLst/>
                <a:latin typeface="+mj-lt"/>
              </a:rPr>
              <a:t>n the basis of petal length or petal width alone, setosa is easily separable while versicolor and virginica are overlapping.</a:t>
            </a:r>
            <a:endParaRPr lang="en-US" dirty="0">
              <a:solidFill>
                <a:srgbClr val="292929"/>
              </a:solidFill>
              <a:latin typeface="+mj-lt"/>
            </a:endParaRPr>
          </a:p>
          <a:p>
            <a:r>
              <a:rPr lang="en-US" dirty="0">
                <a:solidFill>
                  <a:srgbClr val="292929"/>
                </a:solidFill>
                <a:latin typeface="+mj-lt"/>
              </a:rPr>
              <a:t>I</a:t>
            </a:r>
            <a:r>
              <a:rPr lang="en-US" b="0" i="0" dirty="0">
                <a:solidFill>
                  <a:srgbClr val="292929"/>
                </a:solidFill>
                <a:effectLst/>
                <a:latin typeface="+mj-lt"/>
              </a:rPr>
              <a:t>t is quite tough to separate the Species on the basis of sepal </a:t>
            </a:r>
            <a:r>
              <a:rPr lang="en-US" dirty="0">
                <a:solidFill>
                  <a:srgbClr val="292929"/>
                </a:solidFill>
                <a:latin typeface="+mj-lt"/>
              </a:rPr>
              <a:t>lengt</a:t>
            </a:r>
            <a:r>
              <a:rPr lang="en-US" b="0" i="0" dirty="0">
                <a:solidFill>
                  <a:srgbClr val="292929"/>
                </a:solidFill>
                <a:effectLst/>
                <a:latin typeface="+mj-lt"/>
              </a:rPr>
              <a:t>h or sepal width alone.</a:t>
            </a:r>
          </a:p>
          <a:p>
            <a:r>
              <a:rPr lang="en-US" dirty="0">
                <a:solidFill>
                  <a:srgbClr val="292929"/>
                </a:solidFill>
                <a:latin typeface="+mj-lt"/>
              </a:rPr>
              <a:t>The overlapping of species is the most in case of Sepal Width</a:t>
            </a:r>
            <a:endParaRPr lang="en-IN" dirty="0">
              <a:latin typeface="+mj-lt"/>
            </a:endParaRPr>
          </a:p>
        </p:txBody>
      </p:sp>
    </p:spTree>
    <p:extLst>
      <p:ext uri="{BB962C8B-B14F-4D97-AF65-F5344CB8AC3E}">
        <p14:creationId xmlns:p14="http://schemas.microsoft.com/office/powerpoint/2010/main" val="93681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B5CDE82-487F-43A7-986F-83111345BBB9}"/>
              </a:ext>
            </a:extLst>
          </p:cNvPr>
          <p:cNvSpPr>
            <a:spLocks noGrp="1"/>
          </p:cNvSpPr>
          <p:nvPr>
            <p:ph type="title"/>
          </p:nvPr>
        </p:nvSpPr>
        <p:spPr>
          <a:xfrm>
            <a:off x="286709" y="226828"/>
            <a:ext cx="8596668" cy="1676400"/>
          </a:xfrm>
        </p:spPr>
        <p:txBody>
          <a:bodyPr>
            <a:normAutofit fontScale="90000"/>
          </a:bodyPr>
          <a:lstStyle/>
          <a:p>
            <a:r>
              <a:rPr lang="en-IN" dirty="0"/>
              <a:t>PROBABILITY DENSITY FUNCTION &amp; CUMULATIVE DENSITY FUMCTION FOR VARIOUS SPECIES - </a:t>
            </a:r>
          </a:p>
        </p:txBody>
      </p:sp>
      <p:sp>
        <p:nvSpPr>
          <p:cNvPr id="7" name="Subtitle 2">
            <a:extLst>
              <a:ext uri="{FF2B5EF4-FFF2-40B4-BE49-F238E27FC236}">
                <a16:creationId xmlns:a16="http://schemas.microsoft.com/office/drawing/2014/main" id="{465E102F-72C9-4483-AC93-984891E6E416}"/>
              </a:ext>
            </a:extLst>
          </p:cNvPr>
          <p:cNvSpPr txBox="1">
            <a:spLocks/>
          </p:cNvSpPr>
          <p:nvPr/>
        </p:nvSpPr>
        <p:spPr>
          <a:xfrm>
            <a:off x="382771" y="2050021"/>
            <a:ext cx="7442791" cy="12812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latin typeface="+mj-lt"/>
              </a:rPr>
              <a:t>We compute the probability density function &amp; the cumulative density function of the three species on the basis of the Petal Length as, we saw from the previous graph that the species are most separable by the petal length.</a:t>
            </a:r>
          </a:p>
        </p:txBody>
      </p:sp>
      <p:pic>
        <p:nvPicPr>
          <p:cNvPr id="10" name="Picture 9">
            <a:extLst>
              <a:ext uri="{FF2B5EF4-FFF2-40B4-BE49-F238E27FC236}">
                <a16:creationId xmlns:a16="http://schemas.microsoft.com/office/drawing/2014/main" id="{65D966B9-6F89-4443-ACBD-B8987D47AE0F}"/>
              </a:ext>
            </a:extLst>
          </p:cNvPr>
          <p:cNvPicPr>
            <a:picLocks noChangeAspect="1"/>
          </p:cNvPicPr>
          <p:nvPr/>
        </p:nvPicPr>
        <p:blipFill rotWithShape="1">
          <a:blip r:embed="rId2"/>
          <a:srcRect l="15349" t="38294" r="40698" b="11908"/>
          <a:stretch/>
        </p:blipFill>
        <p:spPr>
          <a:xfrm>
            <a:off x="1988288" y="3331245"/>
            <a:ext cx="5178056" cy="3299927"/>
          </a:xfrm>
          <a:prstGeom prst="rect">
            <a:avLst/>
          </a:prstGeom>
        </p:spPr>
      </p:pic>
    </p:spTree>
    <p:extLst>
      <p:ext uri="{BB962C8B-B14F-4D97-AF65-F5344CB8AC3E}">
        <p14:creationId xmlns:p14="http://schemas.microsoft.com/office/powerpoint/2010/main" val="66616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5F8E9B-EF45-4ED4-9427-5A806417EB60}"/>
              </a:ext>
            </a:extLst>
          </p:cNvPr>
          <p:cNvPicPr>
            <a:picLocks noChangeAspect="1"/>
          </p:cNvPicPr>
          <p:nvPr/>
        </p:nvPicPr>
        <p:blipFill rotWithShape="1">
          <a:blip r:embed="rId2"/>
          <a:srcRect l="14912" t="29923" r="40087" b="23101"/>
          <a:stretch/>
        </p:blipFill>
        <p:spPr>
          <a:xfrm>
            <a:off x="2222205" y="207335"/>
            <a:ext cx="5263115" cy="3090549"/>
          </a:xfrm>
          <a:prstGeom prst="rect">
            <a:avLst/>
          </a:prstGeom>
        </p:spPr>
      </p:pic>
      <p:pic>
        <p:nvPicPr>
          <p:cNvPr id="5" name="Picture 4">
            <a:extLst>
              <a:ext uri="{FF2B5EF4-FFF2-40B4-BE49-F238E27FC236}">
                <a16:creationId xmlns:a16="http://schemas.microsoft.com/office/drawing/2014/main" id="{E0F44A76-7E27-4A5D-8E36-7E3BAE9FFBB9}"/>
              </a:ext>
            </a:extLst>
          </p:cNvPr>
          <p:cNvPicPr>
            <a:picLocks noChangeAspect="1"/>
          </p:cNvPicPr>
          <p:nvPr/>
        </p:nvPicPr>
        <p:blipFill rotWithShape="1">
          <a:blip r:embed="rId3"/>
          <a:srcRect l="15000" t="34884" r="40523" b="17055"/>
          <a:stretch/>
        </p:blipFill>
        <p:spPr>
          <a:xfrm>
            <a:off x="2222205" y="3429001"/>
            <a:ext cx="5263115" cy="3199148"/>
          </a:xfrm>
          <a:prstGeom prst="rect">
            <a:avLst/>
          </a:prstGeom>
        </p:spPr>
      </p:pic>
    </p:spTree>
    <p:extLst>
      <p:ext uri="{BB962C8B-B14F-4D97-AF65-F5344CB8AC3E}">
        <p14:creationId xmlns:p14="http://schemas.microsoft.com/office/powerpoint/2010/main" val="25578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E3F649-212D-46A6-BE5E-E66AE601954A}"/>
              </a:ext>
            </a:extLst>
          </p:cNvPr>
          <p:cNvPicPr>
            <a:picLocks noGrp="1" noChangeAspect="1"/>
          </p:cNvPicPr>
          <p:nvPr>
            <p:ph idx="1"/>
          </p:nvPr>
        </p:nvPicPr>
        <p:blipFill rotWithShape="1">
          <a:blip r:embed="rId2"/>
          <a:srcRect l="17488" t="25694" r="13327" b="6097"/>
          <a:stretch/>
        </p:blipFill>
        <p:spPr>
          <a:xfrm>
            <a:off x="515487" y="414670"/>
            <a:ext cx="7724745" cy="3923414"/>
          </a:xfrm>
          <a:prstGeom prst="rect">
            <a:avLst/>
          </a:prstGeom>
        </p:spPr>
      </p:pic>
      <p:sp>
        <p:nvSpPr>
          <p:cNvPr id="5" name="Subtitle 2">
            <a:extLst>
              <a:ext uri="{FF2B5EF4-FFF2-40B4-BE49-F238E27FC236}">
                <a16:creationId xmlns:a16="http://schemas.microsoft.com/office/drawing/2014/main" id="{D5806051-D875-4931-9F5E-289F67D031FE}"/>
              </a:ext>
            </a:extLst>
          </p:cNvPr>
          <p:cNvSpPr txBox="1">
            <a:spLocks/>
          </p:cNvSpPr>
          <p:nvPr/>
        </p:nvSpPr>
        <p:spPr>
          <a:xfrm>
            <a:off x="736208" y="4731488"/>
            <a:ext cx="7283302" cy="2126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0" i="0" dirty="0">
                <a:solidFill>
                  <a:srgbClr val="292929"/>
                </a:solidFill>
                <a:effectLst/>
                <a:latin typeface="+mj-lt"/>
              </a:rPr>
              <a:t>Further, we see that the box plots describe that the setosa usually has smaller features with few outliers.</a:t>
            </a:r>
          </a:p>
          <a:p>
            <a:r>
              <a:rPr lang="en-US" b="0" i="0" dirty="0">
                <a:solidFill>
                  <a:srgbClr val="292929"/>
                </a:solidFill>
                <a:effectLst/>
                <a:latin typeface="+mj-lt"/>
              </a:rPr>
              <a:t>The Versicolor species has average features.</a:t>
            </a:r>
          </a:p>
          <a:p>
            <a:r>
              <a:rPr lang="en-US" b="0" i="0" dirty="0">
                <a:solidFill>
                  <a:srgbClr val="292929"/>
                </a:solidFill>
                <a:effectLst/>
                <a:latin typeface="+mj-lt"/>
              </a:rPr>
              <a:t>The </a:t>
            </a:r>
            <a:r>
              <a:rPr lang="en-US" dirty="0">
                <a:solidFill>
                  <a:srgbClr val="292929"/>
                </a:solidFill>
                <a:latin typeface="+mj-lt"/>
              </a:rPr>
              <a:t>V</a:t>
            </a:r>
            <a:r>
              <a:rPr lang="en-US" b="0" i="0" dirty="0">
                <a:solidFill>
                  <a:srgbClr val="292929"/>
                </a:solidFill>
                <a:effectLst/>
                <a:latin typeface="+mj-lt"/>
              </a:rPr>
              <a:t>irginica species has the longest features widths and lengths as compared to others.</a:t>
            </a:r>
          </a:p>
        </p:txBody>
      </p:sp>
    </p:spTree>
    <p:extLst>
      <p:ext uri="{BB962C8B-B14F-4D97-AF65-F5344CB8AC3E}">
        <p14:creationId xmlns:p14="http://schemas.microsoft.com/office/powerpoint/2010/main" val="1135570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DC41-59E4-4204-986C-E8501242411A}"/>
              </a:ext>
            </a:extLst>
          </p:cNvPr>
          <p:cNvSpPr>
            <a:spLocks noGrp="1"/>
          </p:cNvSpPr>
          <p:nvPr>
            <p:ph type="title"/>
          </p:nvPr>
        </p:nvSpPr>
        <p:spPr>
          <a:xfrm>
            <a:off x="677334" y="397564"/>
            <a:ext cx="9013318" cy="1281225"/>
          </a:xfrm>
        </p:spPr>
        <p:txBody>
          <a:bodyPr>
            <a:normAutofit/>
          </a:bodyPr>
          <a:lstStyle/>
          <a:p>
            <a:r>
              <a:rPr lang="en-IN" dirty="0"/>
              <a:t>USING SCIKIT LEARN AND PREDICTING ACCURACY OF VARIOUS ML MODELS -</a:t>
            </a:r>
          </a:p>
        </p:txBody>
      </p:sp>
      <p:pic>
        <p:nvPicPr>
          <p:cNvPr id="5" name="Content Placeholder 4">
            <a:extLst>
              <a:ext uri="{FF2B5EF4-FFF2-40B4-BE49-F238E27FC236}">
                <a16:creationId xmlns:a16="http://schemas.microsoft.com/office/drawing/2014/main" id="{ABF11D65-ABF2-421B-A6FB-3C3D95E48023}"/>
              </a:ext>
            </a:extLst>
          </p:cNvPr>
          <p:cNvPicPr>
            <a:picLocks noGrp="1" noChangeAspect="1"/>
          </p:cNvPicPr>
          <p:nvPr>
            <p:ph idx="1"/>
          </p:nvPr>
        </p:nvPicPr>
        <p:blipFill rotWithShape="1">
          <a:blip r:embed="rId2"/>
          <a:srcRect l="14761" t="34473" r="39290" b="18667"/>
          <a:stretch/>
        </p:blipFill>
        <p:spPr>
          <a:xfrm>
            <a:off x="1906814" y="3251200"/>
            <a:ext cx="5827771" cy="3343203"/>
          </a:xfrm>
        </p:spPr>
      </p:pic>
      <p:sp>
        <p:nvSpPr>
          <p:cNvPr id="6" name="Subtitle 2">
            <a:extLst>
              <a:ext uri="{FF2B5EF4-FFF2-40B4-BE49-F238E27FC236}">
                <a16:creationId xmlns:a16="http://schemas.microsoft.com/office/drawing/2014/main" id="{20518775-7F31-466F-9D87-A84446161B65}"/>
              </a:ext>
            </a:extLst>
          </p:cNvPr>
          <p:cNvSpPr txBox="1">
            <a:spLocks/>
          </p:cNvSpPr>
          <p:nvPr/>
        </p:nvSpPr>
        <p:spPr>
          <a:xfrm>
            <a:off x="677334" y="1930400"/>
            <a:ext cx="7442791" cy="12812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latin typeface="+mj-lt"/>
              </a:rPr>
              <a:t>We compute the accuracy of the dataset by dividing 70% of the dataset as training data and 30% of the dataset as testing data.</a:t>
            </a:r>
          </a:p>
          <a:p>
            <a:pPr marL="0" indent="0">
              <a:buNone/>
            </a:pPr>
            <a:r>
              <a:rPr lang="en-IN" dirty="0">
                <a:latin typeface="+mj-lt"/>
              </a:rPr>
              <a:t>The graph shows clearly that Support Vector Machine (SVM) gives the maximum accuracy.</a:t>
            </a:r>
          </a:p>
        </p:txBody>
      </p:sp>
    </p:spTree>
    <p:extLst>
      <p:ext uri="{BB962C8B-B14F-4D97-AF65-F5344CB8AC3E}">
        <p14:creationId xmlns:p14="http://schemas.microsoft.com/office/powerpoint/2010/main" val="156980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97FC-2D5A-4D7D-BB55-6AE4F59EE7C7}"/>
              </a:ext>
            </a:extLst>
          </p:cNvPr>
          <p:cNvSpPr>
            <a:spLocks noGrp="1"/>
          </p:cNvSpPr>
          <p:nvPr>
            <p:ph type="title"/>
          </p:nvPr>
        </p:nvSpPr>
        <p:spPr/>
        <p:txBody>
          <a:bodyPr/>
          <a:lstStyle/>
          <a:p>
            <a:r>
              <a:rPr lang="en-IN" dirty="0"/>
              <a:t>PREDICTING ACCURACY BY USING PETAL AND SEPAL DATASET SEPARATELY - </a:t>
            </a:r>
          </a:p>
        </p:txBody>
      </p:sp>
      <p:pic>
        <p:nvPicPr>
          <p:cNvPr id="5" name="Content Placeholder 4">
            <a:extLst>
              <a:ext uri="{FF2B5EF4-FFF2-40B4-BE49-F238E27FC236}">
                <a16:creationId xmlns:a16="http://schemas.microsoft.com/office/drawing/2014/main" id="{907B4398-BEAF-4AA2-B0D5-79ADF4360190}"/>
              </a:ext>
            </a:extLst>
          </p:cNvPr>
          <p:cNvPicPr>
            <a:picLocks noGrp="1" noChangeAspect="1"/>
          </p:cNvPicPr>
          <p:nvPr>
            <p:ph idx="1"/>
          </p:nvPr>
        </p:nvPicPr>
        <p:blipFill rotWithShape="1">
          <a:blip r:embed="rId2"/>
          <a:srcRect l="14473" t="36264" r="40443" b="16363"/>
          <a:stretch/>
        </p:blipFill>
        <p:spPr>
          <a:xfrm>
            <a:off x="2187411" y="3498574"/>
            <a:ext cx="5396144" cy="3189414"/>
          </a:xfrm>
        </p:spPr>
      </p:pic>
      <p:sp>
        <p:nvSpPr>
          <p:cNvPr id="7" name="Content Placeholder 2">
            <a:extLst>
              <a:ext uri="{FF2B5EF4-FFF2-40B4-BE49-F238E27FC236}">
                <a16:creationId xmlns:a16="http://schemas.microsoft.com/office/drawing/2014/main" id="{1B0C994A-82E3-4886-96C5-79816F12528C}"/>
              </a:ext>
            </a:extLst>
          </p:cNvPr>
          <p:cNvSpPr txBox="1">
            <a:spLocks/>
          </p:cNvSpPr>
          <p:nvPr/>
        </p:nvSpPr>
        <p:spPr>
          <a:xfrm>
            <a:off x="785926" y="1930400"/>
            <a:ext cx="8367275" cy="78298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0" i="0" dirty="0">
                <a:effectLst/>
                <a:latin typeface="Inter"/>
              </a:rPr>
              <a:t>Using Petals over Sepal for training the data gives a much better accuracy.</a:t>
            </a:r>
          </a:p>
          <a:p>
            <a:r>
              <a:rPr lang="en-US" b="0" i="0" dirty="0">
                <a:effectLst/>
                <a:latin typeface="Inter"/>
              </a:rPr>
              <a:t>This was expected as we saw in the heatmap above that the correlation between the Sepal Width and Length was very low whereas the correlation between Petal Width and Length was very high.</a:t>
            </a:r>
          </a:p>
          <a:p>
            <a:endParaRPr lang="en-US" dirty="0">
              <a:solidFill>
                <a:srgbClr val="292929"/>
              </a:solidFill>
            </a:endParaRPr>
          </a:p>
          <a:p>
            <a:endParaRPr lang="en-IN" dirty="0"/>
          </a:p>
        </p:txBody>
      </p:sp>
    </p:spTree>
    <p:extLst>
      <p:ext uri="{BB962C8B-B14F-4D97-AF65-F5344CB8AC3E}">
        <p14:creationId xmlns:p14="http://schemas.microsoft.com/office/powerpoint/2010/main" val="38390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97FC-2D5A-4D7D-BB55-6AE4F59EE7C7}"/>
              </a:ext>
            </a:extLst>
          </p:cNvPr>
          <p:cNvSpPr>
            <a:spLocks noGrp="1"/>
          </p:cNvSpPr>
          <p:nvPr>
            <p:ph type="title"/>
          </p:nvPr>
        </p:nvSpPr>
        <p:spPr>
          <a:xfrm>
            <a:off x="677333" y="311427"/>
            <a:ext cx="8596668" cy="771939"/>
          </a:xfrm>
        </p:spPr>
        <p:txBody>
          <a:bodyPr>
            <a:normAutofit/>
          </a:bodyPr>
          <a:lstStyle/>
          <a:p>
            <a:r>
              <a:rPr lang="en-IN" sz="4000" dirty="0"/>
              <a:t>FEATURE ENGINEERING - </a:t>
            </a:r>
          </a:p>
        </p:txBody>
      </p:sp>
      <p:sp>
        <p:nvSpPr>
          <p:cNvPr id="7" name="Content Placeholder 2">
            <a:extLst>
              <a:ext uri="{FF2B5EF4-FFF2-40B4-BE49-F238E27FC236}">
                <a16:creationId xmlns:a16="http://schemas.microsoft.com/office/drawing/2014/main" id="{1B0C994A-82E3-4886-96C5-79816F12528C}"/>
              </a:ext>
            </a:extLst>
          </p:cNvPr>
          <p:cNvSpPr txBox="1">
            <a:spLocks/>
          </p:cNvSpPr>
          <p:nvPr/>
        </p:nvSpPr>
        <p:spPr>
          <a:xfrm>
            <a:off x="792029" y="1083366"/>
            <a:ext cx="8367275" cy="1828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solidFill>
                  <a:srgbClr val="292929"/>
                </a:solidFill>
              </a:rPr>
              <a:t>To improve the predictions of our ML model, we apply various feature engineering techniques.</a:t>
            </a:r>
          </a:p>
          <a:p>
            <a:r>
              <a:rPr lang="en-IN" dirty="0"/>
              <a:t>First of all we check for any missing values, but since there are no missing values, we cannot apply imputation.</a:t>
            </a:r>
          </a:p>
          <a:p>
            <a:r>
              <a:rPr lang="en-IN" dirty="0"/>
              <a:t>Hence we go for checking for outliers.</a:t>
            </a:r>
          </a:p>
        </p:txBody>
      </p:sp>
      <p:pic>
        <p:nvPicPr>
          <p:cNvPr id="8" name="Picture 7">
            <a:extLst>
              <a:ext uri="{FF2B5EF4-FFF2-40B4-BE49-F238E27FC236}">
                <a16:creationId xmlns:a16="http://schemas.microsoft.com/office/drawing/2014/main" id="{E0FB8321-BDAB-44C9-99AC-19A9C578E540}"/>
              </a:ext>
            </a:extLst>
          </p:cNvPr>
          <p:cNvPicPr>
            <a:picLocks noChangeAspect="1"/>
          </p:cNvPicPr>
          <p:nvPr/>
        </p:nvPicPr>
        <p:blipFill rotWithShape="1">
          <a:blip r:embed="rId2"/>
          <a:srcRect l="8559" t="53720" r="64131" b="24058"/>
          <a:stretch/>
        </p:blipFill>
        <p:spPr>
          <a:xfrm>
            <a:off x="2134641" y="3429000"/>
            <a:ext cx="5682050" cy="2600739"/>
          </a:xfrm>
          <a:prstGeom prst="rect">
            <a:avLst/>
          </a:prstGeom>
        </p:spPr>
      </p:pic>
    </p:spTree>
    <p:extLst>
      <p:ext uri="{BB962C8B-B14F-4D97-AF65-F5344CB8AC3E}">
        <p14:creationId xmlns:p14="http://schemas.microsoft.com/office/powerpoint/2010/main" val="63090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78E5F1F-0E9C-47A1-A293-118D128060BC}"/>
              </a:ext>
            </a:extLst>
          </p:cNvPr>
          <p:cNvSpPr txBox="1">
            <a:spLocks/>
          </p:cNvSpPr>
          <p:nvPr/>
        </p:nvSpPr>
        <p:spPr>
          <a:xfrm>
            <a:off x="1507066" y="3710763"/>
            <a:ext cx="7766936" cy="29452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t>The features present in the dataset are-</a:t>
            </a:r>
          </a:p>
          <a:p>
            <a:pPr>
              <a:buFont typeface="Wingdings" panose="05000000000000000000" pitchFamily="2" charset="2"/>
              <a:buChar char="Ø"/>
            </a:pPr>
            <a:r>
              <a:rPr lang="en-IN" dirty="0"/>
              <a:t>Sepal Length</a:t>
            </a:r>
          </a:p>
          <a:p>
            <a:pPr>
              <a:buFont typeface="Wingdings" panose="05000000000000000000" pitchFamily="2" charset="2"/>
              <a:buChar char="Ø"/>
            </a:pPr>
            <a:r>
              <a:rPr lang="en-IN" dirty="0"/>
              <a:t>Sepal Width</a:t>
            </a:r>
          </a:p>
          <a:p>
            <a:pPr>
              <a:buFont typeface="Wingdings" panose="05000000000000000000" pitchFamily="2" charset="2"/>
              <a:buChar char="Ø"/>
            </a:pPr>
            <a:r>
              <a:rPr lang="en-IN" dirty="0"/>
              <a:t>Petal Length</a:t>
            </a:r>
          </a:p>
          <a:p>
            <a:pPr>
              <a:buFont typeface="Wingdings" panose="05000000000000000000" pitchFamily="2" charset="2"/>
              <a:buChar char="Ø"/>
            </a:pPr>
            <a:r>
              <a:rPr lang="en-IN" dirty="0"/>
              <a:t>Petal Width</a:t>
            </a:r>
          </a:p>
          <a:p>
            <a:pPr marL="0" indent="0">
              <a:buNone/>
            </a:pPr>
            <a:endParaRPr lang="en-IN" dirty="0"/>
          </a:p>
          <a:p>
            <a:pPr marL="0" indent="0">
              <a:buNone/>
            </a:pPr>
            <a:r>
              <a:rPr lang="en-IN" dirty="0"/>
              <a:t>We also observe that our dataset has </a:t>
            </a:r>
            <a:r>
              <a:rPr lang="en-IN" b="1" dirty="0"/>
              <a:t>150 rows </a:t>
            </a:r>
            <a:r>
              <a:rPr lang="en-IN" dirty="0"/>
              <a:t>and </a:t>
            </a:r>
            <a:r>
              <a:rPr lang="en-IN" b="1" dirty="0"/>
              <a:t>6 columns</a:t>
            </a:r>
          </a:p>
        </p:txBody>
      </p:sp>
      <p:pic>
        <p:nvPicPr>
          <p:cNvPr id="11" name="Content Placeholder 10">
            <a:extLst>
              <a:ext uri="{FF2B5EF4-FFF2-40B4-BE49-F238E27FC236}">
                <a16:creationId xmlns:a16="http://schemas.microsoft.com/office/drawing/2014/main" id="{C90533FD-40DC-4948-9DFE-E88FDB2EFB72}"/>
              </a:ext>
            </a:extLst>
          </p:cNvPr>
          <p:cNvPicPr>
            <a:picLocks noGrp="1" noChangeAspect="1"/>
          </p:cNvPicPr>
          <p:nvPr>
            <p:ph idx="1"/>
          </p:nvPr>
        </p:nvPicPr>
        <p:blipFill rotWithShape="1">
          <a:blip r:embed="rId2"/>
          <a:srcRect l="8361" t="26215" r="35397" b="21685"/>
          <a:stretch/>
        </p:blipFill>
        <p:spPr>
          <a:xfrm>
            <a:off x="1507066" y="202018"/>
            <a:ext cx="6095213" cy="3402419"/>
          </a:xfrm>
          <a:prstGeom prst="rect">
            <a:avLst/>
          </a:prstGeom>
        </p:spPr>
      </p:pic>
    </p:spTree>
    <p:extLst>
      <p:ext uri="{BB962C8B-B14F-4D97-AF65-F5344CB8AC3E}">
        <p14:creationId xmlns:p14="http://schemas.microsoft.com/office/powerpoint/2010/main" val="2637447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69F4-5B5B-4FD8-9AEC-48DE608B429A}"/>
              </a:ext>
            </a:extLst>
          </p:cNvPr>
          <p:cNvSpPr>
            <a:spLocks noGrp="1"/>
          </p:cNvSpPr>
          <p:nvPr>
            <p:ph type="title"/>
          </p:nvPr>
        </p:nvSpPr>
        <p:spPr>
          <a:xfrm>
            <a:off x="677333" y="192155"/>
            <a:ext cx="8596668" cy="1320800"/>
          </a:xfrm>
        </p:spPr>
        <p:txBody>
          <a:bodyPr/>
          <a:lstStyle/>
          <a:p>
            <a:r>
              <a:rPr lang="en-IN" dirty="0"/>
              <a:t>CHECKING FOR OUTLIERS USING BOX PLOT -</a:t>
            </a:r>
          </a:p>
        </p:txBody>
      </p:sp>
      <p:pic>
        <p:nvPicPr>
          <p:cNvPr id="5" name="Content Placeholder 4">
            <a:extLst>
              <a:ext uri="{FF2B5EF4-FFF2-40B4-BE49-F238E27FC236}">
                <a16:creationId xmlns:a16="http://schemas.microsoft.com/office/drawing/2014/main" id="{1B483F1F-5CD0-43E4-9F10-FA818CF46EE7}"/>
              </a:ext>
            </a:extLst>
          </p:cNvPr>
          <p:cNvPicPr>
            <a:picLocks noGrp="1" noChangeAspect="1"/>
          </p:cNvPicPr>
          <p:nvPr>
            <p:ph idx="1"/>
          </p:nvPr>
        </p:nvPicPr>
        <p:blipFill rotWithShape="1">
          <a:blip r:embed="rId2"/>
          <a:srcRect l="17930" t="24819" r="12931" b="6519"/>
          <a:stretch/>
        </p:blipFill>
        <p:spPr>
          <a:xfrm>
            <a:off x="1675876" y="3105977"/>
            <a:ext cx="6600796" cy="3687415"/>
          </a:xfrm>
        </p:spPr>
      </p:pic>
      <p:sp>
        <p:nvSpPr>
          <p:cNvPr id="6" name="Content Placeholder 2">
            <a:extLst>
              <a:ext uri="{FF2B5EF4-FFF2-40B4-BE49-F238E27FC236}">
                <a16:creationId xmlns:a16="http://schemas.microsoft.com/office/drawing/2014/main" id="{3BB0AFCC-A859-41D5-B435-B3449EB6A79C}"/>
              </a:ext>
            </a:extLst>
          </p:cNvPr>
          <p:cNvSpPr txBox="1">
            <a:spLocks/>
          </p:cNvSpPr>
          <p:nvPr/>
        </p:nvSpPr>
        <p:spPr>
          <a:xfrm>
            <a:off x="792030" y="1485908"/>
            <a:ext cx="8367275" cy="1828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solidFill>
                  <a:srgbClr val="292929"/>
                </a:solidFill>
              </a:rPr>
              <a:t>As we can see, there are many points plotted outside the box plot (outliers) for</a:t>
            </a:r>
          </a:p>
          <a:p>
            <a:r>
              <a:rPr lang="en-US" dirty="0">
                <a:solidFill>
                  <a:srgbClr val="292929"/>
                </a:solidFill>
              </a:rPr>
              <a:t>Iris-</a:t>
            </a:r>
            <a:r>
              <a:rPr lang="en-US" dirty="0" err="1">
                <a:solidFill>
                  <a:srgbClr val="292929"/>
                </a:solidFill>
              </a:rPr>
              <a:t>setosa</a:t>
            </a:r>
            <a:r>
              <a:rPr lang="en-US" dirty="0">
                <a:solidFill>
                  <a:srgbClr val="292929"/>
                </a:solidFill>
              </a:rPr>
              <a:t> in Petal Width and Petal Length</a:t>
            </a:r>
          </a:p>
          <a:p>
            <a:r>
              <a:rPr lang="en-US" dirty="0">
                <a:solidFill>
                  <a:srgbClr val="292929"/>
                </a:solidFill>
              </a:rPr>
              <a:t>Iris-versicolor in Petal Length</a:t>
            </a:r>
          </a:p>
          <a:p>
            <a:r>
              <a:rPr lang="en-US" dirty="0">
                <a:solidFill>
                  <a:srgbClr val="292929"/>
                </a:solidFill>
              </a:rPr>
              <a:t>Iris-virginica in Sepal Length and Sepal Width</a:t>
            </a:r>
            <a:endParaRPr lang="en-IN" dirty="0"/>
          </a:p>
        </p:txBody>
      </p:sp>
    </p:spTree>
    <p:extLst>
      <p:ext uri="{BB962C8B-B14F-4D97-AF65-F5344CB8AC3E}">
        <p14:creationId xmlns:p14="http://schemas.microsoft.com/office/powerpoint/2010/main" val="299853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54E79-C377-4940-9E1F-0167ED4E8D23}"/>
              </a:ext>
            </a:extLst>
          </p:cNvPr>
          <p:cNvSpPr>
            <a:spLocks noGrp="1"/>
          </p:cNvSpPr>
          <p:nvPr>
            <p:ph idx="1"/>
          </p:nvPr>
        </p:nvSpPr>
        <p:spPr>
          <a:xfrm>
            <a:off x="538186" y="490816"/>
            <a:ext cx="8596668" cy="1139202"/>
          </a:xfrm>
        </p:spPr>
        <p:txBody>
          <a:bodyPr/>
          <a:lstStyle/>
          <a:p>
            <a:pPr marL="0" indent="0">
              <a:buNone/>
            </a:pPr>
            <a:r>
              <a:rPr lang="en-IN" dirty="0"/>
              <a:t>Now we use IQR (Inter Quartile Range) to remove the outlier values present in the dataset.</a:t>
            </a:r>
          </a:p>
          <a:p>
            <a:pPr marL="0" indent="0">
              <a:buNone/>
            </a:pPr>
            <a:r>
              <a:rPr lang="en-IN" dirty="0"/>
              <a:t>4 values were removed and so the new dataset has 146 values.</a:t>
            </a:r>
          </a:p>
        </p:txBody>
      </p:sp>
      <p:pic>
        <p:nvPicPr>
          <p:cNvPr id="5" name="Picture 4">
            <a:extLst>
              <a:ext uri="{FF2B5EF4-FFF2-40B4-BE49-F238E27FC236}">
                <a16:creationId xmlns:a16="http://schemas.microsoft.com/office/drawing/2014/main" id="{84B07511-7091-49E3-8C66-D9EF783DD10E}"/>
              </a:ext>
            </a:extLst>
          </p:cNvPr>
          <p:cNvPicPr>
            <a:picLocks noChangeAspect="1"/>
          </p:cNvPicPr>
          <p:nvPr/>
        </p:nvPicPr>
        <p:blipFill rotWithShape="1">
          <a:blip r:embed="rId2"/>
          <a:srcRect l="17636" t="26957" r="25075" b="57681"/>
          <a:stretch/>
        </p:blipFill>
        <p:spPr>
          <a:xfrm>
            <a:off x="766786" y="4075042"/>
            <a:ext cx="7244153" cy="1378610"/>
          </a:xfrm>
          <a:prstGeom prst="rect">
            <a:avLst/>
          </a:prstGeom>
        </p:spPr>
      </p:pic>
      <p:pic>
        <p:nvPicPr>
          <p:cNvPr id="7" name="Picture 6">
            <a:extLst>
              <a:ext uri="{FF2B5EF4-FFF2-40B4-BE49-F238E27FC236}">
                <a16:creationId xmlns:a16="http://schemas.microsoft.com/office/drawing/2014/main" id="{25FE8822-4DDD-4B25-BD0D-BC028173FF9F}"/>
              </a:ext>
            </a:extLst>
          </p:cNvPr>
          <p:cNvPicPr>
            <a:picLocks noChangeAspect="1"/>
          </p:cNvPicPr>
          <p:nvPr/>
        </p:nvPicPr>
        <p:blipFill rotWithShape="1">
          <a:blip r:embed="rId3"/>
          <a:srcRect l="17772" t="61739" r="35597" b="11305"/>
          <a:stretch/>
        </p:blipFill>
        <p:spPr>
          <a:xfrm>
            <a:off x="766786" y="1928191"/>
            <a:ext cx="5685183" cy="1848678"/>
          </a:xfrm>
          <a:prstGeom prst="rect">
            <a:avLst/>
          </a:prstGeom>
        </p:spPr>
      </p:pic>
    </p:spTree>
    <p:extLst>
      <p:ext uri="{BB962C8B-B14F-4D97-AF65-F5344CB8AC3E}">
        <p14:creationId xmlns:p14="http://schemas.microsoft.com/office/powerpoint/2010/main" val="380307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078F-D74B-44E4-BB89-5F995F8A96AA}"/>
              </a:ext>
            </a:extLst>
          </p:cNvPr>
          <p:cNvSpPr>
            <a:spLocks noGrp="1"/>
          </p:cNvSpPr>
          <p:nvPr>
            <p:ph type="title"/>
          </p:nvPr>
        </p:nvSpPr>
        <p:spPr>
          <a:xfrm>
            <a:off x="677333" y="483389"/>
            <a:ext cx="8150986" cy="1107257"/>
          </a:xfrm>
        </p:spPr>
        <p:txBody>
          <a:bodyPr>
            <a:normAutofit fontScale="90000"/>
          </a:bodyPr>
          <a:lstStyle/>
          <a:p>
            <a:r>
              <a:rPr lang="en-IN" sz="3200" dirty="0"/>
              <a:t>COMPARING THE ACCURACY OF OLD DATASET WITH THE NEW ONE FOR VARIOUS ML MODELS -</a:t>
            </a:r>
          </a:p>
        </p:txBody>
      </p:sp>
      <p:sp>
        <p:nvSpPr>
          <p:cNvPr id="3" name="Text Placeholder 2">
            <a:extLst>
              <a:ext uri="{FF2B5EF4-FFF2-40B4-BE49-F238E27FC236}">
                <a16:creationId xmlns:a16="http://schemas.microsoft.com/office/drawing/2014/main" id="{5D04C49E-BAE8-483E-8BF9-AB63D3B49AF0}"/>
              </a:ext>
            </a:extLst>
          </p:cNvPr>
          <p:cNvSpPr>
            <a:spLocks noGrp="1"/>
          </p:cNvSpPr>
          <p:nvPr>
            <p:ph type="body" idx="1"/>
          </p:nvPr>
        </p:nvSpPr>
        <p:spPr>
          <a:xfrm>
            <a:off x="675745" y="1872852"/>
            <a:ext cx="4185623" cy="576262"/>
          </a:xfrm>
        </p:spPr>
        <p:txBody>
          <a:bodyPr/>
          <a:lstStyle/>
          <a:p>
            <a:r>
              <a:rPr lang="en-IN" u="sng" dirty="0"/>
              <a:t>Before removing outliers</a:t>
            </a:r>
          </a:p>
        </p:txBody>
      </p:sp>
      <p:sp>
        <p:nvSpPr>
          <p:cNvPr id="4" name="Content Placeholder 3">
            <a:extLst>
              <a:ext uri="{FF2B5EF4-FFF2-40B4-BE49-F238E27FC236}">
                <a16:creationId xmlns:a16="http://schemas.microsoft.com/office/drawing/2014/main" id="{7F6949B9-4D80-4F44-884E-078A19FA80BC}"/>
              </a:ext>
            </a:extLst>
          </p:cNvPr>
          <p:cNvSpPr>
            <a:spLocks noGrp="1"/>
          </p:cNvSpPr>
          <p:nvPr>
            <p:ph sz="half" idx="2"/>
          </p:nvPr>
        </p:nvSpPr>
        <p:spPr/>
        <p:txBody>
          <a:bodyPr/>
          <a:lstStyle/>
          <a:p>
            <a:r>
              <a:rPr lang="en-IN" dirty="0"/>
              <a:t>Support Vector Machine (SVM)</a:t>
            </a:r>
          </a:p>
          <a:p>
            <a:endParaRPr lang="en-IN" dirty="0"/>
          </a:p>
          <a:p>
            <a:r>
              <a:rPr lang="en-IN" dirty="0"/>
              <a:t>Logistic Regression</a:t>
            </a:r>
          </a:p>
          <a:p>
            <a:endParaRPr lang="en-IN" dirty="0"/>
          </a:p>
          <a:p>
            <a:r>
              <a:rPr lang="en-IN" dirty="0"/>
              <a:t>Decision Tree</a:t>
            </a:r>
          </a:p>
          <a:p>
            <a:endParaRPr lang="en-IN" dirty="0"/>
          </a:p>
          <a:p>
            <a:r>
              <a:rPr lang="en-IN" dirty="0"/>
              <a:t>K Nearest Neighbours (KNN)</a:t>
            </a:r>
          </a:p>
        </p:txBody>
      </p:sp>
      <p:sp>
        <p:nvSpPr>
          <p:cNvPr id="5" name="Text Placeholder 4">
            <a:extLst>
              <a:ext uri="{FF2B5EF4-FFF2-40B4-BE49-F238E27FC236}">
                <a16:creationId xmlns:a16="http://schemas.microsoft.com/office/drawing/2014/main" id="{F412B686-B965-4A68-84C7-EF19E288EC23}"/>
              </a:ext>
            </a:extLst>
          </p:cNvPr>
          <p:cNvSpPr>
            <a:spLocks noGrp="1"/>
          </p:cNvSpPr>
          <p:nvPr>
            <p:ph type="body" sz="quarter" idx="3"/>
          </p:nvPr>
        </p:nvSpPr>
        <p:spPr>
          <a:xfrm>
            <a:off x="5088383" y="1872852"/>
            <a:ext cx="4185618" cy="576262"/>
          </a:xfrm>
        </p:spPr>
        <p:txBody>
          <a:bodyPr/>
          <a:lstStyle/>
          <a:p>
            <a:r>
              <a:rPr lang="en-IN" u="sng" dirty="0"/>
              <a:t>After removing outliers</a:t>
            </a:r>
          </a:p>
        </p:txBody>
      </p:sp>
      <p:sp>
        <p:nvSpPr>
          <p:cNvPr id="6" name="Content Placeholder 5">
            <a:extLst>
              <a:ext uri="{FF2B5EF4-FFF2-40B4-BE49-F238E27FC236}">
                <a16:creationId xmlns:a16="http://schemas.microsoft.com/office/drawing/2014/main" id="{D958BF79-A507-4DC7-9DB9-6BCF2F9B487C}"/>
              </a:ext>
            </a:extLst>
          </p:cNvPr>
          <p:cNvSpPr>
            <a:spLocks noGrp="1"/>
          </p:cNvSpPr>
          <p:nvPr>
            <p:ph sz="quarter" idx="4"/>
          </p:nvPr>
        </p:nvSpPr>
        <p:spPr/>
        <p:txBody>
          <a:bodyPr/>
          <a:lstStyle/>
          <a:p>
            <a:r>
              <a:rPr lang="en-IN" dirty="0"/>
              <a:t>Support Vector Machine (SVM)</a:t>
            </a:r>
          </a:p>
          <a:p>
            <a:endParaRPr lang="en-IN" dirty="0"/>
          </a:p>
          <a:p>
            <a:r>
              <a:rPr lang="en-IN" dirty="0"/>
              <a:t>Logistic Regression</a:t>
            </a:r>
          </a:p>
          <a:p>
            <a:endParaRPr lang="en-IN" dirty="0"/>
          </a:p>
          <a:p>
            <a:r>
              <a:rPr lang="en-IN" dirty="0"/>
              <a:t>Decision Tree</a:t>
            </a:r>
          </a:p>
          <a:p>
            <a:endParaRPr lang="en-IN" dirty="0"/>
          </a:p>
          <a:p>
            <a:r>
              <a:rPr lang="en-IN" dirty="0"/>
              <a:t>K Nearest Neighbours (KNN)</a:t>
            </a:r>
          </a:p>
        </p:txBody>
      </p:sp>
      <p:pic>
        <p:nvPicPr>
          <p:cNvPr id="8" name="Picture 7">
            <a:extLst>
              <a:ext uri="{FF2B5EF4-FFF2-40B4-BE49-F238E27FC236}">
                <a16:creationId xmlns:a16="http://schemas.microsoft.com/office/drawing/2014/main" id="{73B25EF6-9901-4C71-A288-5DDAB478A2EA}"/>
              </a:ext>
            </a:extLst>
          </p:cNvPr>
          <p:cNvPicPr>
            <a:picLocks noChangeAspect="1"/>
          </p:cNvPicPr>
          <p:nvPr/>
        </p:nvPicPr>
        <p:blipFill rotWithShape="1">
          <a:blip r:embed="rId2"/>
          <a:srcRect l="14338" t="53043" r="56383" b="42030"/>
          <a:stretch/>
        </p:blipFill>
        <p:spPr>
          <a:xfrm>
            <a:off x="983747" y="3160645"/>
            <a:ext cx="3569617" cy="337930"/>
          </a:xfrm>
          <a:prstGeom prst="rect">
            <a:avLst/>
          </a:prstGeom>
          <a:ln w="12700">
            <a:solidFill>
              <a:schemeClr val="tx1"/>
            </a:solidFill>
          </a:ln>
        </p:spPr>
      </p:pic>
      <p:pic>
        <p:nvPicPr>
          <p:cNvPr id="10" name="Picture 9">
            <a:extLst>
              <a:ext uri="{FF2B5EF4-FFF2-40B4-BE49-F238E27FC236}">
                <a16:creationId xmlns:a16="http://schemas.microsoft.com/office/drawing/2014/main" id="{CDC2F6BE-EAB5-4EDA-AAFC-DA05EAC0B77D}"/>
              </a:ext>
            </a:extLst>
          </p:cNvPr>
          <p:cNvPicPr>
            <a:picLocks noChangeAspect="1"/>
          </p:cNvPicPr>
          <p:nvPr/>
        </p:nvPicPr>
        <p:blipFill rotWithShape="1">
          <a:blip r:embed="rId3"/>
          <a:srcRect l="14429" t="61449" r="56293" b="33624"/>
          <a:stretch/>
        </p:blipFill>
        <p:spPr>
          <a:xfrm>
            <a:off x="5396383" y="3160645"/>
            <a:ext cx="3569617" cy="337931"/>
          </a:xfrm>
          <a:prstGeom prst="rect">
            <a:avLst/>
          </a:prstGeom>
          <a:ln w="12700">
            <a:solidFill>
              <a:schemeClr val="tx1"/>
            </a:solidFill>
          </a:ln>
        </p:spPr>
      </p:pic>
      <p:pic>
        <p:nvPicPr>
          <p:cNvPr id="12" name="Picture 11">
            <a:extLst>
              <a:ext uri="{FF2B5EF4-FFF2-40B4-BE49-F238E27FC236}">
                <a16:creationId xmlns:a16="http://schemas.microsoft.com/office/drawing/2014/main" id="{9F8029D8-78E3-4A71-8ED1-1833DD29A199}"/>
              </a:ext>
            </a:extLst>
          </p:cNvPr>
          <p:cNvPicPr>
            <a:picLocks noChangeAspect="1"/>
          </p:cNvPicPr>
          <p:nvPr/>
        </p:nvPicPr>
        <p:blipFill rotWithShape="1">
          <a:blip r:embed="rId4"/>
          <a:srcRect l="14674" t="57189" r="47744" b="37826"/>
          <a:stretch/>
        </p:blipFill>
        <p:spPr>
          <a:xfrm>
            <a:off x="506442" y="3921975"/>
            <a:ext cx="4581941" cy="341912"/>
          </a:xfrm>
          <a:prstGeom prst="rect">
            <a:avLst/>
          </a:prstGeom>
          <a:ln w="12700">
            <a:solidFill>
              <a:schemeClr val="tx1"/>
            </a:solidFill>
          </a:ln>
        </p:spPr>
      </p:pic>
      <p:pic>
        <p:nvPicPr>
          <p:cNvPr id="14" name="Picture 13">
            <a:extLst>
              <a:ext uri="{FF2B5EF4-FFF2-40B4-BE49-F238E27FC236}">
                <a16:creationId xmlns:a16="http://schemas.microsoft.com/office/drawing/2014/main" id="{C2266F05-C7E0-4EC3-986B-83244FF2194A}"/>
              </a:ext>
            </a:extLst>
          </p:cNvPr>
          <p:cNvPicPr>
            <a:picLocks noChangeAspect="1"/>
          </p:cNvPicPr>
          <p:nvPr/>
        </p:nvPicPr>
        <p:blipFill rotWithShape="1">
          <a:blip r:embed="rId5"/>
          <a:srcRect l="14756" t="50957" r="51576" b="44058"/>
          <a:stretch/>
        </p:blipFill>
        <p:spPr>
          <a:xfrm>
            <a:off x="870806" y="4687287"/>
            <a:ext cx="4104861" cy="341912"/>
          </a:xfrm>
          <a:prstGeom prst="rect">
            <a:avLst/>
          </a:prstGeom>
          <a:ln w="12700">
            <a:solidFill>
              <a:schemeClr val="tx1"/>
            </a:solidFill>
          </a:ln>
        </p:spPr>
      </p:pic>
      <p:pic>
        <p:nvPicPr>
          <p:cNvPr id="16" name="Picture 15">
            <a:extLst>
              <a:ext uri="{FF2B5EF4-FFF2-40B4-BE49-F238E27FC236}">
                <a16:creationId xmlns:a16="http://schemas.microsoft.com/office/drawing/2014/main" id="{87360A53-F42E-4F9F-AA3E-BDD8740F7A97}"/>
              </a:ext>
            </a:extLst>
          </p:cNvPr>
          <p:cNvPicPr>
            <a:picLocks noChangeAspect="1"/>
          </p:cNvPicPr>
          <p:nvPr/>
        </p:nvPicPr>
        <p:blipFill rotWithShape="1">
          <a:blip r:embed="rId5"/>
          <a:srcRect l="14429" t="79449" r="57340" b="15565"/>
          <a:stretch/>
        </p:blipFill>
        <p:spPr>
          <a:xfrm>
            <a:off x="870806" y="5565791"/>
            <a:ext cx="3441874" cy="341913"/>
          </a:xfrm>
          <a:prstGeom prst="rect">
            <a:avLst/>
          </a:prstGeom>
          <a:ln w="12700">
            <a:solidFill>
              <a:schemeClr val="tx1"/>
            </a:solidFill>
          </a:ln>
        </p:spPr>
      </p:pic>
      <p:pic>
        <p:nvPicPr>
          <p:cNvPr id="18" name="Picture 17">
            <a:extLst>
              <a:ext uri="{FF2B5EF4-FFF2-40B4-BE49-F238E27FC236}">
                <a16:creationId xmlns:a16="http://schemas.microsoft.com/office/drawing/2014/main" id="{086989EC-89AD-495F-91CF-8D450BAD8362}"/>
              </a:ext>
            </a:extLst>
          </p:cNvPr>
          <p:cNvPicPr>
            <a:picLocks noChangeAspect="1"/>
          </p:cNvPicPr>
          <p:nvPr/>
        </p:nvPicPr>
        <p:blipFill rotWithShape="1">
          <a:blip r:embed="rId6"/>
          <a:srcRect l="14511" t="27309" r="47744" b="67911"/>
          <a:stretch/>
        </p:blipFill>
        <p:spPr>
          <a:xfrm>
            <a:off x="5396383" y="3954190"/>
            <a:ext cx="4601819" cy="327801"/>
          </a:xfrm>
          <a:prstGeom prst="rect">
            <a:avLst/>
          </a:prstGeom>
          <a:ln w="12700">
            <a:solidFill>
              <a:schemeClr val="tx1"/>
            </a:solidFill>
          </a:ln>
        </p:spPr>
      </p:pic>
      <p:pic>
        <p:nvPicPr>
          <p:cNvPr id="20" name="Picture 19">
            <a:extLst>
              <a:ext uri="{FF2B5EF4-FFF2-40B4-BE49-F238E27FC236}">
                <a16:creationId xmlns:a16="http://schemas.microsoft.com/office/drawing/2014/main" id="{54412C11-CA4F-4E5D-8E4C-535ED4330E0D}"/>
              </a:ext>
            </a:extLst>
          </p:cNvPr>
          <p:cNvPicPr>
            <a:picLocks noChangeAspect="1"/>
          </p:cNvPicPr>
          <p:nvPr/>
        </p:nvPicPr>
        <p:blipFill rotWithShape="1">
          <a:blip r:embed="rId6"/>
          <a:srcRect l="14429" t="56087" r="50000" b="39133"/>
          <a:stretch/>
        </p:blipFill>
        <p:spPr>
          <a:xfrm>
            <a:off x="5396383" y="4694342"/>
            <a:ext cx="4336774" cy="327801"/>
          </a:xfrm>
          <a:prstGeom prst="rect">
            <a:avLst/>
          </a:prstGeom>
          <a:ln w="12700">
            <a:solidFill>
              <a:schemeClr val="tx1"/>
            </a:solidFill>
          </a:ln>
        </p:spPr>
      </p:pic>
      <p:pic>
        <p:nvPicPr>
          <p:cNvPr id="22" name="Picture 21">
            <a:extLst>
              <a:ext uri="{FF2B5EF4-FFF2-40B4-BE49-F238E27FC236}">
                <a16:creationId xmlns:a16="http://schemas.microsoft.com/office/drawing/2014/main" id="{8D761B3D-F17B-4EB5-8B2E-9C2DD5C731A5}"/>
              </a:ext>
            </a:extLst>
          </p:cNvPr>
          <p:cNvPicPr>
            <a:picLocks noChangeAspect="1"/>
          </p:cNvPicPr>
          <p:nvPr/>
        </p:nvPicPr>
        <p:blipFill rotWithShape="1">
          <a:blip r:embed="rId6"/>
          <a:srcRect l="14511" t="84435" r="57340" b="10580"/>
          <a:stretch/>
        </p:blipFill>
        <p:spPr>
          <a:xfrm>
            <a:off x="5396383" y="5565791"/>
            <a:ext cx="3431936" cy="341913"/>
          </a:xfrm>
          <a:prstGeom prst="rect">
            <a:avLst/>
          </a:prstGeom>
          <a:ln w="12700">
            <a:solidFill>
              <a:schemeClr val="tx1"/>
            </a:solidFill>
          </a:ln>
        </p:spPr>
      </p:pic>
    </p:spTree>
    <p:extLst>
      <p:ext uri="{BB962C8B-B14F-4D97-AF65-F5344CB8AC3E}">
        <p14:creationId xmlns:p14="http://schemas.microsoft.com/office/powerpoint/2010/main" val="48679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078F-D74B-44E4-BB89-5F995F8A96AA}"/>
              </a:ext>
            </a:extLst>
          </p:cNvPr>
          <p:cNvSpPr>
            <a:spLocks noGrp="1"/>
          </p:cNvSpPr>
          <p:nvPr>
            <p:ph type="title"/>
          </p:nvPr>
        </p:nvSpPr>
        <p:spPr>
          <a:xfrm>
            <a:off x="677333" y="212758"/>
            <a:ext cx="8596668" cy="1645984"/>
          </a:xfrm>
        </p:spPr>
        <p:txBody>
          <a:bodyPr>
            <a:normAutofit/>
          </a:bodyPr>
          <a:lstStyle/>
          <a:p>
            <a:r>
              <a:rPr lang="en-IN" sz="3200" dirty="0"/>
              <a:t>COMPARING THE ACCURACY FOR OLD AND NEW DATASETS FOR PETALS AND SEPALS SEPARATELY-</a:t>
            </a:r>
          </a:p>
        </p:txBody>
      </p:sp>
      <p:sp>
        <p:nvSpPr>
          <p:cNvPr id="3" name="Text Placeholder 2">
            <a:extLst>
              <a:ext uri="{FF2B5EF4-FFF2-40B4-BE49-F238E27FC236}">
                <a16:creationId xmlns:a16="http://schemas.microsoft.com/office/drawing/2014/main" id="{5D04C49E-BAE8-483E-8BF9-AB63D3B49AF0}"/>
              </a:ext>
            </a:extLst>
          </p:cNvPr>
          <p:cNvSpPr>
            <a:spLocks noGrp="1"/>
          </p:cNvSpPr>
          <p:nvPr>
            <p:ph type="body" idx="1"/>
          </p:nvPr>
        </p:nvSpPr>
        <p:spPr>
          <a:xfrm>
            <a:off x="675745" y="1872852"/>
            <a:ext cx="4185623" cy="576262"/>
          </a:xfrm>
        </p:spPr>
        <p:txBody>
          <a:bodyPr/>
          <a:lstStyle/>
          <a:p>
            <a:r>
              <a:rPr lang="en-IN" u="sng" dirty="0"/>
              <a:t>Before removing outliers</a:t>
            </a:r>
          </a:p>
        </p:txBody>
      </p:sp>
      <p:sp>
        <p:nvSpPr>
          <p:cNvPr id="4" name="Content Placeholder 3">
            <a:extLst>
              <a:ext uri="{FF2B5EF4-FFF2-40B4-BE49-F238E27FC236}">
                <a16:creationId xmlns:a16="http://schemas.microsoft.com/office/drawing/2014/main" id="{7F6949B9-4D80-4F44-884E-078A19FA80BC}"/>
              </a:ext>
            </a:extLst>
          </p:cNvPr>
          <p:cNvSpPr>
            <a:spLocks noGrp="1"/>
          </p:cNvSpPr>
          <p:nvPr>
            <p:ph sz="half" idx="2"/>
          </p:nvPr>
        </p:nvSpPr>
        <p:spPr/>
        <p:txBody>
          <a:bodyPr/>
          <a:lstStyle/>
          <a:p>
            <a:r>
              <a:rPr lang="en-IN" dirty="0"/>
              <a:t>Support Vector Machine (SVM)</a:t>
            </a:r>
          </a:p>
          <a:p>
            <a:endParaRPr lang="en-IN" dirty="0"/>
          </a:p>
          <a:p>
            <a:r>
              <a:rPr lang="en-IN" dirty="0"/>
              <a:t>Logistic Regression</a:t>
            </a:r>
          </a:p>
          <a:p>
            <a:endParaRPr lang="en-IN" dirty="0"/>
          </a:p>
          <a:p>
            <a:r>
              <a:rPr lang="en-IN" dirty="0"/>
              <a:t>Decision Tree</a:t>
            </a:r>
          </a:p>
          <a:p>
            <a:endParaRPr lang="en-IN" dirty="0"/>
          </a:p>
          <a:p>
            <a:r>
              <a:rPr lang="en-IN" dirty="0"/>
              <a:t>K Nearest Neighbours (KNN)</a:t>
            </a:r>
          </a:p>
        </p:txBody>
      </p:sp>
      <p:sp>
        <p:nvSpPr>
          <p:cNvPr id="5" name="Text Placeholder 4">
            <a:extLst>
              <a:ext uri="{FF2B5EF4-FFF2-40B4-BE49-F238E27FC236}">
                <a16:creationId xmlns:a16="http://schemas.microsoft.com/office/drawing/2014/main" id="{F412B686-B965-4A68-84C7-EF19E288EC23}"/>
              </a:ext>
            </a:extLst>
          </p:cNvPr>
          <p:cNvSpPr>
            <a:spLocks noGrp="1"/>
          </p:cNvSpPr>
          <p:nvPr>
            <p:ph type="body" sz="quarter" idx="3"/>
          </p:nvPr>
        </p:nvSpPr>
        <p:spPr>
          <a:xfrm>
            <a:off x="5088383" y="1872852"/>
            <a:ext cx="4185618" cy="576262"/>
          </a:xfrm>
        </p:spPr>
        <p:txBody>
          <a:bodyPr/>
          <a:lstStyle/>
          <a:p>
            <a:r>
              <a:rPr lang="en-IN" u="sng" dirty="0"/>
              <a:t>After removing outliers</a:t>
            </a:r>
          </a:p>
        </p:txBody>
      </p:sp>
      <p:sp>
        <p:nvSpPr>
          <p:cNvPr id="6" name="Content Placeholder 5">
            <a:extLst>
              <a:ext uri="{FF2B5EF4-FFF2-40B4-BE49-F238E27FC236}">
                <a16:creationId xmlns:a16="http://schemas.microsoft.com/office/drawing/2014/main" id="{D958BF79-A507-4DC7-9DB9-6BCF2F9B487C}"/>
              </a:ext>
            </a:extLst>
          </p:cNvPr>
          <p:cNvSpPr>
            <a:spLocks noGrp="1"/>
          </p:cNvSpPr>
          <p:nvPr>
            <p:ph sz="quarter" idx="4"/>
          </p:nvPr>
        </p:nvSpPr>
        <p:spPr/>
        <p:txBody>
          <a:bodyPr/>
          <a:lstStyle/>
          <a:p>
            <a:r>
              <a:rPr lang="en-IN" dirty="0"/>
              <a:t>Support Vector Machine (SVM)</a:t>
            </a:r>
          </a:p>
          <a:p>
            <a:endParaRPr lang="en-IN" dirty="0"/>
          </a:p>
          <a:p>
            <a:r>
              <a:rPr lang="en-IN" dirty="0"/>
              <a:t>Logistic Regression</a:t>
            </a:r>
          </a:p>
          <a:p>
            <a:endParaRPr lang="en-IN" dirty="0"/>
          </a:p>
          <a:p>
            <a:r>
              <a:rPr lang="en-IN" dirty="0"/>
              <a:t>Decision Tree</a:t>
            </a:r>
          </a:p>
          <a:p>
            <a:endParaRPr lang="en-IN" dirty="0"/>
          </a:p>
          <a:p>
            <a:r>
              <a:rPr lang="en-IN" dirty="0"/>
              <a:t>K Nearest Neighbours (KNN)</a:t>
            </a:r>
          </a:p>
        </p:txBody>
      </p:sp>
      <p:pic>
        <p:nvPicPr>
          <p:cNvPr id="9" name="Picture 8">
            <a:extLst>
              <a:ext uri="{FF2B5EF4-FFF2-40B4-BE49-F238E27FC236}">
                <a16:creationId xmlns:a16="http://schemas.microsoft.com/office/drawing/2014/main" id="{6E931CF9-4F22-42BC-B25D-22D9FE6403E8}"/>
              </a:ext>
            </a:extLst>
          </p:cNvPr>
          <p:cNvPicPr>
            <a:picLocks noChangeAspect="1"/>
          </p:cNvPicPr>
          <p:nvPr/>
        </p:nvPicPr>
        <p:blipFill rotWithShape="1">
          <a:blip r:embed="rId2"/>
          <a:srcRect l="32438" t="37101" r="48967" b="56232"/>
          <a:stretch/>
        </p:blipFill>
        <p:spPr>
          <a:xfrm>
            <a:off x="1063487" y="3120886"/>
            <a:ext cx="2266985" cy="457200"/>
          </a:xfrm>
          <a:prstGeom prst="rect">
            <a:avLst/>
          </a:prstGeom>
          <a:ln w="12700">
            <a:solidFill>
              <a:schemeClr val="tx1"/>
            </a:solidFill>
          </a:ln>
        </p:spPr>
      </p:pic>
      <p:pic>
        <p:nvPicPr>
          <p:cNvPr id="13" name="Picture 12">
            <a:extLst>
              <a:ext uri="{FF2B5EF4-FFF2-40B4-BE49-F238E27FC236}">
                <a16:creationId xmlns:a16="http://schemas.microsoft.com/office/drawing/2014/main" id="{BD4318CB-B97C-4B67-BF80-BFDC515ADF56}"/>
              </a:ext>
            </a:extLst>
          </p:cNvPr>
          <p:cNvPicPr>
            <a:picLocks noChangeAspect="1"/>
          </p:cNvPicPr>
          <p:nvPr/>
        </p:nvPicPr>
        <p:blipFill rotWithShape="1">
          <a:blip r:embed="rId2"/>
          <a:srcRect l="42221" t="74638" r="39185" b="18695"/>
          <a:stretch/>
        </p:blipFill>
        <p:spPr>
          <a:xfrm>
            <a:off x="1063487" y="3880534"/>
            <a:ext cx="2266985" cy="457200"/>
          </a:xfrm>
          <a:prstGeom prst="rect">
            <a:avLst/>
          </a:prstGeom>
          <a:ln w="12700">
            <a:solidFill>
              <a:schemeClr val="tx1"/>
            </a:solidFill>
          </a:ln>
        </p:spPr>
      </p:pic>
      <p:pic>
        <p:nvPicPr>
          <p:cNvPr id="17" name="Picture 16">
            <a:extLst>
              <a:ext uri="{FF2B5EF4-FFF2-40B4-BE49-F238E27FC236}">
                <a16:creationId xmlns:a16="http://schemas.microsoft.com/office/drawing/2014/main" id="{2FD38320-F2C2-4F10-9ABE-04E9E09A3C2C}"/>
              </a:ext>
            </a:extLst>
          </p:cNvPr>
          <p:cNvPicPr>
            <a:picLocks noChangeAspect="1"/>
          </p:cNvPicPr>
          <p:nvPr/>
        </p:nvPicPr>
        <p:blipFill rotWithShape="1">
          <a:blip r:embed="rId3"/>
          <a:srcRect l="35054" t="37739" r="43343" b="55507"/>
          <a:stretch/>
        </p:blipFill>
        <p:spPr>
          <a:xfrm>
            <a:off x="1063487" y="4726392"/>
            <a:ext cx="2633871" cy="463155"/>
          </a:xfrm>
          <a:prstGeom prst="rect">
            <a:avLst/>
          </a:prstGeom>
          <a:ln w="12700">
            <a:solidFill>
              <a:schemeClr val="tx1"/>
            </a:solidFill>
          </a:ln>
        </p:spPr>
      </p:pic>
      <p:pic>
        <p:nvPicPr>
          <p:cNvPr id="21" name="Picture 20">
            <a:extLst>
              <a:ext uri="{FF2B5EF4-FFF2-40B4-BE49-F238E27FC236}">
                <a16:creationId xmlns:a16="http://schemas.microsoft.com/office/drawing/2014/main" id="{90EE39A0-298A-45FB-8FAC-201F6F501EBF}"/>
              </a:ext>
            </a:extLst>
          </p:cNvPr>
          <p:cNvPicPr>
            <a:picLocks noChangeAspect="1"/>
          </p:cNvPicPr>
          <p:nvPr/>
        </p:nvPicPr>
        <p:blipFill rotWithShape="1">
          <a:blip r:embed="rId3"/>
          <a:srcRect l="28858" t="75672" r="48805" b="17971"/>
          <a:stretch/>
        </p:blipFill>
        <p:spPr>
          <a:xfrm>
            <a:off x="1063487" y="5567233"/>
            <a:ext cx="2723322" cy="436001"/>
          </a:xfrm>
          <a:prstGeom prst="rect">
            <a:avLst/>
          </a:prstGeom>
          <a:ln w="12700">
            <a:solidFill>
              <a:schemeClr val="tx1"/>
            </a:solidFill>
          </a:ln>
        </p:spPr>
      </p:pic>
      <p:pic>
        <p:nvPicPr>
          <p:cNvPr id="24" name="Picture 23">
            <a:extLst>
              <a:ext uri="{FF2B5EF4-FFF2-40B4-BE49-F238E27FC236}">
                <a16:creationId xmlns:a16="http://schemas.microsoft.com/office/drawing/2014/main" id="{38C51E97-CF9C-4A69-97DC-7AB5CC1AA5C8}"/>
              </a:ext>
            </a:extLst>
          </p:cNvPr>
          <p:cNvPicPr>
            <a:picLocks noChangeAspect="1"/>
          </p:cNvPicPr>
          <p:nvPr/>
        </p:nvPicPr>
        <p:blipFill rotWithShape="1">
          <a:blip r:embed="rId4"/>
          <a:srcRect l="28777" t="43848" r="48886" b="49998"/>
          <a:stretch/>
        </p:blipFill>
        <p:spPr>
          <a:xfrm>
            <a:off x="5536095" y="3120886"/>
            <a:ext cx="2723322" cy="421952"/>
          </a:xfrm>
          <a:prstGeom prst="rect">
            <a:avLst/>
          </a:prstGeom>
          <a:ln w="12700">
            <a:solidFill>
              <a:schemeClr val="tx1"/>
            </a:solidFill>
          </a:ln>
        </p:spPr>
      </p:pic>
      <p:pic>
        <p:nvPicPr>
          <p:cNvPr id="26" name="Picture 25">
            <a:extLst>
              <a:ext uri="{FF2B5EF4-FFF2-40B4-BE49-F238E27FC236}">
                <a16:creationId xmlns:a16="http://schemas.microsoft.com/office/drawing/2014/main" id="{9143BD7A-2B6A-4868-8EEB-C039E78FBE7F}"/>
              </a:ext>
            </a:extLst>
          </p:cNvPr>
          <p:cNvPicPr>
            <a:picLocks noChangeAspect="1"/>
          </p:cNvPicPr>
          <p:nvPr/>
        </p:nvPicPr>
        <p:blipFill rotWithShape="1">
          <a:blip r:embed="rId4"/>
          <a:srcRect l="42391" t="81179" r="39022" b="11907"/>
          <a:stretch/>
        </p:blipFill>
        <p:spPr>
          <a:xfrm>
            <a:off x="5536095" y="3915173"/>
            <a:ext cx="2266122" cy="474130"/>
          </a:xfrm>
          <a:prstGeom prst="rect">
            <a:avLst/>
          </a:prstGeom>
          <a:ln w="12700">
            <a:solidFill>
              <a:schemeClr val="tx1"/>
            </a:solidFill>
          </a:ln>
        </p:spPr>
      </p:pic>
      <p:pic>
        <p:nvPicPr>
          <p:cNvPr id="28" name="Picture 27">
            <a:extLst>
              <a:ext uri="{FF2B5EF4-FFF2-40B4-BE49-F238E27FC236}">
                <a16:creationId xmlns:a16="http://schemas.microsoft.com/office/drawing/2014/main" id="{4DEF8C0C-B3F6-4CDE-AE9F-8CD84DEA6B52}"/>
              </a:ext>
            </a:extLst>
          </p:cNvPr>
          <p:cNvPicPr>
            <a:picLocks noChangeAspect="1"/>
          </p:cNvPicPr>
          <p:nvPr/>
        </p:nvPicPr>
        <p:blipFill rotWithShape="1">
          <a:blip r:embed="rId5"/>
          <a:srcRect l="38723" t="44746" r="42690" b="48340"/>
          <a:stretch/>
        </p:blipFill>
        <p:spPr>
          <a:xfrm>
            <a:off x="5536094" y="4726392"/>
            <a:ext cx="2266123" cy="474131"/>
          </a:xfrm>
          <a:prstGeom prst="rect">
            <a:avLst/>
          </a:prstGeom>
          <a:ln w="12700">
            <a:solidFill>
              <a:schemeClr val="tx1"/>
            </a:solidFill>
          </a:ln>
        </p:spPr>
      </p:pic>
      <p:pic>
        <p:nvPicPr>
          <p:cNvPr id="30" name="Picture 29">
            <a:extLst>
              <a:ext uri="{FF2B5EF4-FFF2-40B4-BE49-F238E27FC236}">
                <a16:creationId xmlns:a16="http://schemas.microsoft.com/office/drawing/2014/main" id="{5A1589F0-AC83-4A04-9E73-8AA4C9F3DADB}"/>
              </a:ext>
            </a:extLst>
          </p:cNvPr>
          <p:cNvPicPr>
            <a:picLocks noChangeAspect="1"/>
          </p:cNvPicPr>
          <p:nvPr/>
        </p:nvPicPr>
        <p:blipFill rotWithShape="1">
          <a:blip r:embed="rId5"/>
          <a:srcRect l="32853" t="82652" r="48560" b="10434"/>
          <a:stretch/>
        </p:blipFill>
        <p:spPr>
          <a:xfrm>
            <a:off x="5536094" y="5529103"/>
            <a:ext cx="2266122" cy="474131"/>
          </a:xfrm>
          <a:prstGeom prst="rect">
            <a:avLst/>
          </a:prstGeom>
          <a:ln w="12700">
            <a:solidFill>
              <a:schemeClr val="tx1"/>
            </a:solidFill>
          </a:ln>
        </p:spPr>
      </p:pic>
    </p:spTree>
    <p:extLst>
      <p:ext uri="{BB962C8B-B14F-4D97-AF65-F5344CB8AC3E}">
        <p14:creationId xmlns:p14="http://schemas.microsoft.com/office/powerpoint/2010/main" val="384596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E960-6103-434C-910D-FC740D46C2A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D22E07BB-77A7-4F65-9ECC-9C1849E40DEE}"/>
              </a:ext>
            </a:extLst>
          </p:cNvPr>
          <p:cNvSpPr>
            <a:spLocks noGrp="1"/>
          </p:cNvSpPr>
          <p:nvPr>
            <p:ph idx="1"/>
          </p:nvPr>
        </p:nvSpPr>
        <p:spPr>
          <a:xfrm>
            <a:off x="677334" y="1516967"/>
            <a:ext cx="8596668" cy="4731433"/>
          </a:xfrm>
        </p:spPr>
        <p:txBody>
          <a:bodyPr>
            <a:normAutofit fontScale="92500" lnSpcReduction="10000"/>
          </a:bodyPr>
          <a:lstStyle/>
          <a:p>
            <a:r>
              <a:rPr lang="en-US" b="0" i="0" dirty="0">
                <a:solidFill>
                  <a:srgbClr val="292929"/>
                </a:solidFill>
                <a:effectLst/>
              </a:rPr>
              <a:t>The dataset is balanced i.e. equal records are present for all three species.</a:t>
            </a:r>
          </a:p>
          <a:p>
            <a:r>
              <a:rPr lang="en-US" b="0" i="0" dirty="0">
                <a:solidFill>
                  <a:srgbClr val="292929"/>
                </a:solidFill>
                <a:effectLst/>
              </a:rPr>
              <a:t>We have four numerical columns while just one categorical column which in turn is our target column.</a:t>
            </a:r>
          </a:p>
          <a:p>
            <a:r>
              <a:rPr lang="en-US" b="0" i="0" dirty="0">
                <a:solidFill>
                  <a:srgbClr val="292929"/>
                </a:solidFill>
                <a:effectLst/>
              </a:rPr>
              <a:t>A strong correlation is present between petal width and petal length.</a:t>
            </a:r>
          </a:p>
          <a:p>
            <a:r>
              <a:rPr lang="en-US" b="0" i="0" dirty="0">
                <a:solidFill>
                  <a:srgbClr val="292929"/>
                </a:solidFill>
                <a:effectLst/>
              </a:rPr>
              <a:t>The </a:t>
            </a:r>
            <a:r>
              <a:rPr lang="en-US" dirty="0">
                <a:solidFill>
                  <a:srgbClr val="292929"/>
                </a:solidFill>
              </a:rPr>
              <a:t>S</a:t>
            </a:r>
            <a:r>
              <a:rPr lang="en-US" b="0" i="0" dirty="0">
                <a:solidFill>
                  <a:srgbClr val="292929"/>
                </a:solidFill>
                <a:effectLst/>
              </a:rPr>
              <a:t>etosa species is the most easily distinguishable because of its small feature size.</a:t>
            </a:r>
          </a:p>
          <a:p>
            <a:r>
              <a:rPr lang="en-US" b="0" i="0" dirty="0">
                <a:solidFill>
                  <a:srgbClr val="292929"/>
                </a:solidFill>
                <a:effectLst/>
              </a:rPr>
              <a:t>The Versicolor and Virginica species are usually mixed and are sometimes hard to separate, while usually Versicolor has average feature sizes and Virginica has larger feature sizes.</a:t>
            </a:r>
          </a:p>
          <a:p>
            <a:r>
              <a:rPr lang="en-US" dirty="0">
                <a:solidFill>
                  <a:srgbClr val="292929"/>
                </a:solidFill>
              </a:rPr>
              <a:t>The accuracy of the dataset on all the four major ML models is above 92%</a:t>
            </a:r>
          </a:p>
          <a:p>
            <a:r>
              <a:rPr lang="en-US" b="0" i="0" dirty="0">
                <a:effectLst/>
              </a:rPr>
              <a:t>Using Petals over Sepal for training the data gives a much better accuracy, as we saw in the heatmap that the correlation between the Sepal Width and Length was very low whereas the correlation between Petal Width and Length was very high.</a:t>
            </a:r>
            <a:endParaRPr lang="en-US" dirty="0">
              <a:solidFill>
                <a:srgbClr val="292929"/>
              </a:solidFill>
            </a:endParaRPr>
          </a:p>
          <a:p>
            <a:r>
              <a:rPr lang="en-US" dirty="0">
                <a:solidFill>
                  <a:srgbClr val="292929"/>
                </a:solidFill>
              </a:rPr>
              <a:t>Since the dataset is balanced and has no missing values, applying feature engineering does not improve the accuracy of the dataset significantly.</a:t>
            </a:r>
            <a:endParaRPr lang="en-US" b="0" i="0" dirty="0">
              <a:solidFill>
                <a:srgbClr val="292929"/>
              </a:solidFill>
              <a:effectLst/>
            </a:endParaRPr>
          </a:p>
          <a:p>
            <a:endParaRPr lang="en-IN" dirty="0"/>
          </a:p>
        </p:txBody>
      </p:sp>
    </p:spTree>
    <p:extLst>
      <p:ext uri="{BB962C8B-B14F-4D97-AF65-F5344CB8AC3E}">
        <p14:creationId xmlns:p14="http://schemas.microsoft.com/office/powerpoint/2010/main" val="3971039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754A-ECFF-4647-996A-A636654888FF}"/>
              </a:ext>
            </a:extLst>
          </p:cNvPr>
          <p:cNvSpPr>
            <a:spLocks noGrp="1"/>
          </p:cNvSpPr>
          <p:nvPr>
            <p:ph type="title"/>
          </p:nvPr>
        </p:nvSpPr>
        <p:spPr>
          <a:xfrm>
            <a:off x="2357277" y="2768600"/>
            <a:ext cx="5521447" cy="1320800"/>
          </a:xfrm>
        </p:spPr>
        <p:txBody>
          <a:bodyPr>
            <a:normAutofit/>
          </a:bodyPr>
          <a:lstStyle/>
          <a:p>
            <a:pPr algn="ctr"/>
            <a:r>
              <a:rPr lang="en-IN" sz="5400" dirty="0"/>
              <a:t>THANK YOU</a:t>
            </a:r>
          </a:p>
        </p:txBody>
      </p:sp>
    </p:spTree>
    <p:extLst>
      <p:ext uri="{BB962C8B-B14F-4D97-AF65-F5344CB8AC3E}">
        <p14:creationId xmlns:p14="http://schemas.microsoft.com/office/powerpoint/2010/main" val="129639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DD2615-E189-493E-85D4-319516E90BF4}"/>
              </a:ext>
            </a:extLst>
          </p:cNvPr>
          <p:cNvPicPr>
            <a:picLocks noGrp="1" noChangeAspect="1"/>
          </p:cNvPicPr>
          <p:nvPr>
            <p:ph idx="1"/>
          </p:nvPr>
        </p:nvPicPr>
        <p:blipFill rotWithShape="1">
          <a:blip r:embed="rId2"/>
          <a:srcRect l="9014" t="32199" r="32267" b="28672"/>
          <a:stretch/>
        </p:blipFill>
        <p:spPr>
          <a:xfrm>
            <a:off x="1360968" y="903767"/>
            <a:ext cx="6868632" cy="2753833"/>
          </a:xfrm>
          <a:prstGeom prst="rect">
            <a:avLst/>
          </a:prstGeom>
        </p:spPr>
      </p:pic>
      <p:sp>
        <p:nvSpPr>
          <p:cNvPr id="5" name="Subtitle 2">
            <a:extLst>
              <a:ext uri="{FF2B5EF4-FFF2-40B4-BE49-F238E27FC236}">
                <a16:creationId xmlns:a16="http://schemas.microsoft.com/office/drawing/2014/main" id="{1AB73CFD-78A2-4822-B596-1B16EBF9FD17}"/>
              </a:ext>
            </a:extLst>
          </p:cNvPr>
          <p:cNvSpPr txBox="1">
            <a:spLocks/>
          </p:cNvSpPr>
          <p:nvPr/>
        </p:nvSpPr>
        <p:spPr>
          <a:xfrm>
            <a:off x="1360968" y="3960630"/>
            <a:ext cx="6868632" cy="147260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0" i="0" dirty="0">
                <a:solidFill>
                  <a:srgbClr val="292929"/>
                </a:solidFill>
                <a:effectLst/>
                <a:latin typeface="charter"/>
              </a:rPr>
              <a:t>We see all the columns of our data set are free from null values and five of them are numeric while one is a categorical column</a:t>
            </a:r>
            <a:endParaRPr lang="en-IN" b="1" dirty="0"/>
          </a:p>
        </p:txBody>
      </p:sp>
    </p:spTree>
    <p:extLst>
      <p:ext uri="{BB962C8B-B14F-4D97-AF65-F5344CB8AC3E}">
        <p14:creationId xmlns:p14="http://schemas.microsoft.com/office/powerpoint/2010/main" val="66810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B91103-9E96-46DB-8E2E-170FFA98B530}"/>
              </a:ext>
            </a:extLst>
          </p:cNvPr>
          <p:cNvPicPr>
            <a:picLocks noGrp="1" noChangeAspect="1"/>
          </p:cNvPicPr>
          <p:nvPr>
            <p:ph idx="1"/>
          </p:nvPr>
        </p:nvPicPr>
        <p:blipFill rotWithShape="1">
          <a:blip r:embed="rId2"/>
          <a:srcRect l="7318" t="25968" r="29198" b="17054"/>
          <a:stretch/>
        </p:blipFill>
        <p:spPr>
          <a:xfrm>
            <a:off x="1360968" y="1693236"/>
            <a:ext cx="7453423" cy="4239731"/>
          </a:xfrm>
          <a:prstGeom prst="rect">
            <a:avLst/>
          </a:prstGeom>
        </p:spPr>
      </p:pic>
      <p:sp>
        <p:nvSpPr>
          <p:cNvPr id="5" name="Subtitle 2">
            <a:extLst>
              <a:ext uri="{FF2B5EF4-FFF2-40B4-BE49-F238E27FC236}">
                <a16:creationId xmlns:a16="http://schemas.microsoft.com/office/drawing/2014/main" id="{AD9B7132-48A5-4795-BDA4-605CD34FF3F7}"/>
              </a:ext>
            </a:extLst>
          </p:cNvPr>
          <p:cNvSpPr txBox="1">
            <a:spLocks/>
          </p:cNvSpPr>
          <p:nvPr/>
        </p:nvSpPr>
        <p:spPr>
          <a:xfrm>
            <a:off x="1360968" y="409356"/>
            <a:ext cx="6868632" cy="7602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dirty="0"/>
              <a:t>This graph tells us that the dataset is balanced with equal records for all the three species.</a:t>
            </a:r>
          </a:p>
        </p:txBody>
      </p:sp>
    </p:spTree>
    <p:extLst>
      <p:ext uri="{BB962C8B-B14F-4D97-AF65-F5344CB8AC3E}">
        <p14:creationId xmlns:p14="http://schemas.microsoft.com/office/powerpoint/2010/main" val="2175589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44127B-F6BB-420A-8DAC-F36C68D68610}"/>
              </a:ext>
            </a:extLst>
          </p:cNvPr>
          <p:cNvPicPr>
            <a:picLocks noGrp="1" noChangeAspect="1"/>
          </p:cNvPicPr>
          <p:nvPr>
            <p:ph idx="1"/>
          </p:nvPr>
        </p:nvPicPr>
        <p:blipFill rotWithShape="1">
          <a:blip r:embed="rId2"/>
          <a:srcRect l="17025" t="22954" r="16409" b="4756"/>
          <a:stretch/>
        </p:blipFill>
        <p:spPr>
          <a:xfrm>
            <a:off x="797441" y="313661"/>
            <a:ext cx="7240773" cy="4494618"/>
          </a:xfrm>
          <a:prstGeom prst="rect">
            <a:avLst/>
          </a:prstGeom>
        </p:spPr>
      </p:pic>
      <p:sp>
        <p:nvSpPr>
          <p:cNvPr id="5" name="Subtitle 2">
            <a:extLst>
              <a:ext uri="{FF2B5EF4-FFF2-40B4-BE49-F238E27FC236}">
                <a16:creationId xmlns:a16="http://schemas.microsoft.com/office/drawing/2014/main" id="{FCA6CF7A-0190-4D1B-9315-E2D5B5EEB9B3}"/>
              </a:ext>
            </a:extLst>
          </p:cNvPr>
          <p:cNvSpPr txBox="1">
            <a:spLocks/>
          </p:cNvSpPr>
          <p:nvPr/>
        </p:nvSpPr>
        <p:spPr>
          <a:xfrm>
            <a:off x="797441" y="5184554"/>
            <a:ext cx="7166345" cy="1248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0" i="0" dirty="0">
                <a:solidFill>
                  <a:srgbClr val="292929"/>
                </a:solidFill>
                <a:effectLst/>
                <a:latin typeface="charter"/>
              </a:rPr>
              <a:t>From the above graph, we can tell that the </a:t>
            </a:r>
            <a:r>
              <a:rPr lang="en-US" dirty="0">
                <a:solidFill>
                  <a:srgbClr val="292929"/>
                </a:solidFill>
                <a:latin typeface="charter"/>
              </a:rPr>
              <a:t>S</a:t>
            </a:r>
            <a:r>
              <a:rPr lang="en-US" b="0" i="0" dirty="0">
                <a:solidFill>
                  <a:srgbClr val="292929"/>
                </a:solidFill>
                <a:effectLst/>
                <a:latin typeface="charter"/>
              </a:rPr>
              <a:t>etosa species has smaller sepal length but higher width. While we see Versicolor lies in almost middle for length as well as width. While Virginica has larger sepal lengths and smaller sepal widths.</a:t>
            </a:r>
            <a:endParaRPr lang="en-IN" b="1" dirty="0"/>
          </a:p>
        </p:txBody>
      </p:sp>
    </p:spTree>
    <p:extLst>
      <p:ext uri="{BB962C8B-B14F-4D97-AF65-F5344CB8AC3E}">
        <p14:creationId xmlns:p14="http://schemas.microsoft.com/office/powerpoint/2010/main" val="234166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4236AA3-6C86-4121-B7B7-C4784C85512D}"/>
              </a:ext>
            </a:extLst>
          </p:cNvPr>
          <p:cNvPicPr>
            <a:picLocks noGrp="1" noChangeAspect="1"/>
          </p:cNvPicPr>
          <p:nvPr>
            <p:ph idx="1"/>
          </p:nvPr>
        </p:nvPicPr>
        <p:blipFill rotWithShape="1">
          <a:blip r:embed="rId2"/>
          <a:srcRect l="16255" t="22134" r="15330" b="5000"/>
          <a:stretch/>
        </p:blipFill>
        <p:spPr>
          <a:xfrm>
            <a:off x="828938" y="297712"/>
            <a:ext cx="7560150" cy="4720855"/>
          </a:xfrm>
          <a:prstGeom prst="rect">
            <a:avLst/>
          </a:prstGeom>
        </p:spPr>
      </p:pic>
      <p:sp>
        <p:nvSpPr>
          <p:cNvPr id="5" name="Subtitle 2">
            <a:extLst>
              <a:ext uri="{FF2B5EF4-FFF2-40B4-BE49-F238E27FC236}">
                <a16:creationId xmlns:a16="http://schemas.microsoft.com/office/drawing/2014/main" id="{8F48909F-485D-4EF2-82D9-23CF847C80B6}"/>
              </a:ext>
            </a:extLst>
          </p:cNvPr>
          <p:cNvSpPr txBox="1">
            <a:spLocks/>
          </p:cNvSpPr>
          <p:nvPr/>
        </p:nvSpPr>
        <p:spPr>
          <a:xfrm>
            <a:off x="828938" y="5163289"/>
            <a:ext cx="7166345" cy="1248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0" i="0" dirty="0">
                <a:solidFill>
                  <a:srgbClr val="292929"/>
                </a:solidFill>
                <a:effectLst/>
                <a:latin typeface="charter"/>
              </a:rPr>
              <a:t>From the above visua</a:t>
            </a:r>
            <a:r>
              <a:rPr lang="en-US" dirty="0">
                <a:solidFill>
                  <a:srgbClr val="292929"/>
                </a:solidFill>
                <a:latin typeface="charter"/>
              </a:rPr>
              <a:t>lization</a:t>
            </a:r>
            <a:r>
              <a:rPr lang="en-US" b="0" i="0" dirty="0">
                <a:solidFill>
                  <a:srgbClr val="292929"/>
                </a:solidFill>
                <a:effectLst/>
                <a:latin typeface="charter"/>
              </a:rPr>
              <a:t>, we can tell that the </a:t>
            </a:r>
            <a:r>
              <a:rPr lang="en-US" dirty="0">
                <a:solidFill>
                  <a:srgbClr val="292929"/>
                </a:solidFill>
                <a:latin typeface="charter"/>
              </a:rPr>
              <a:t>S</a:t>
            </a:r>
            <a:r>
              <a:rPr lang="en-US" b="0" i="0" dirty="0">
                <a:solidFill>
                  <a:srgbClr val="292929"/>
                </a:solidFill>
                <a:effectLst/>
                <a:latin typeface="charter"/>
              </a:rPr>
              <a:t>etosa species has smaller petal length and width. While we see Versicolor lies in almost middle for length as well as width. While Virginica has larger </a:t>
            </a:r>
            <a:r>
              <a:rPr lang="en-US" dirty="0">
                <a:solidFill>
                  <a:srgbClr val="292929"/>
                </a:solidFill>
                <a:latin typeface="charter"/>
              </a:rPr>
              <a:t>peta</a:t>
            </a:r>
            <a:r>
              <a:rPr lang="en-US" b="0" i="0" dirty="0">
                <a:solidFill>
                  <a:srgbClr val="292929"/>
                </a:solidFill>
                <a:effectLst/>
                <a:latin typeface="charter"/>
              </a:rPr>
              <a:t>l lengths and widths.</a:t>
            </a:r>
            <a:endParaRPr lang="en-IN" b="1" dirty="0"/>
          </a:p>
        </p:txBody>
      </p:sp>
    </p:spTree>
    <p:extLst>
      <p:ext uri="{BB962C8B-B14F-4D97-AF65-F5344CB8AC3E}">
        <p14:creationId xmlns:p14="http://schemas.microsoft.com/office/powerpoint/2010/main" val="429082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2D55-B372-430E-BF43-768A472D5A37}"/>
              </a:ext>
            </a:extLst>
          </p:cNvPr>
          <p:cNvSpPr>
            <a:spLocks noGrp="1"/>
          </p:cNvSpPr>
          <p:nvPr>
            <p:ph type="title"/>
          </p:nvPr>
        </p:nvSpPr>
        <p:spPr>
          <a:xfrm>
            <a:off x="677334" y="273197"/>
            <a:ext cx="8596668" cy="1320800"/>
          </a:xfrm>
        </p:spPr>
        <p:txBody>
          <a:bodyPr/>
          <a:lstStyle/>
          <a:p>
            <a:r>
              <a:rPr lang="en-IN" dirty="0"/>
              <a:t>VISUALIZATION OF COLUMN RELATIONSHIP USING PAIR PLOTS</a:t>
            </a:r>
          </a:p>
        </p:txBody>
      </p:sp>
      <p:pic>
        <p:nvPicPr>
          <p:cNvPr id="4" name="Content Placeholder 3">
            <a:extLst>
              <a:ext uri="{FF2B5EF4-FFF2-40B4-BE49-F238E27FC236}">
                <a16:creationId xmlns:a16="http://schemas.microsoft.com/office/drawing/2014/main" id="{F5AF05C2-789F-459C-9123-67080E7E1CD8}"/>
              </a:ext>
            </a:extLst>
          </p:cNvPr>
          <p:cNvPicPr>
            <a:picLocks noGrp="1" noChangeAspect="1"/>
          </p:cNvPicPr>
          <p:nvPr>
            <p:ph idx="1"/>
          </p:nvPr>
        </p:nvPicPr>
        <p:blipFill rotWithShape="1">
          <a:blip r:embed="rId2"/>
          <a:srcRect l="28120" t="19393" r="28428" b="15958"/>
          <a:stretch/>
        </p:blipFill>
        <p:spPr>
          <a:xfrm>
            <a:off x="677334" y="1669311"/>
            <a:ext cx="7304568" cy="4816549"/>
          </a:xfrm>
          <a:prstGeom prst="rect">
            <a:avLst/>
          </a:prstGeom>
        </p:spPr>
      </p:pic>
    </p:spTree>
    <p:extLst>
      <p:ext uri="{BB962C8B-B14F-4D97-AF65-F5344CB8AC3E}">
        <p14:creationId xmlns:p14="http://schemas.microsoft.com/office/powerpoint/2010/main" val="173198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CF205A59-3BA9-417B-805F-120A3FD257A4}"/>
              </a:ext>
            </a:extLst>
          </p:cNvPr>
          <p:cNvSpPr txBox="1">
            <a:spLocks/>
          </p:cNvSpPr>
          <p:nvPr/>
        </p:nvSpPr>
        <p:spPr>
          <a:xfrm>
            <a:off x="977793" y="1388729"/>
            <a:ext cx="7719639" cy="36830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0" i="0" dirty="0">
                <a:solidFill>
                  <a:srgbClr val="292929"/>
                </a:solidFill>
                <a:effectLst/>
                <a:latin typeface="+mj-lt"/>
              </a:rPr>
              <a:t>Pair plot represents the relationship between our target and the variables.</a:t>
            </a:r>
            <a:endParaRPr lang="en-IN" dirty="0">
              <a:latin typeface="+mj-lt"/>
            </a:endParaRPr>
          </a:p>
          <a:p>
            <a:pPr marL="0" indent="0">
              <a:buNone/>
            </a:pPr>
            <a:r>
              <a:rPr lang="en-IN" dirty="0">
                <a:latin typeface="+mj-lt"/>
              </a:rPr>
              <a:t>From the pair plots given in the previous slide, we can observe that –</a:t>
            </a:r>
          </a:p>
          <a:p>
            <a:r>
              <a:rPr lang="en-US" dirty="0">
                <a:solidFill>
                  <a:srgbClr val="292929"/>
                </a:solidFill>
                <a:latin typeface="+mj-lt"/>
              </a:rPr>
              <a:t>T</a:t>
            </a:r>
            <a:r>
              <a:rPr lang="en-US" b="0" i="0" dirty="0">
                <a:solidFill>
                  <a:srgbClr val="292929"/>
                </a:solidFill>
                <a:effectLst/>
                <a:latin typeface="+mj-lt"/>
              </a:rPr>
              <a:t>he </a:t>
            </a:r>
            <a:r>
              <a:rPr lang="en-US" dirty="0">
                <a:solidFill>
                  <a:srgbClr val="292929"/>
                </a:solidFill>
                <a:latin typeface="+mj-lt"/>
              </a:rPr>
              <a:t>S</a:t>
            </a:r>
            <a:r>
              <a:rPr lang="en-US" b="0" i="0" dirty="0">
                <a:solidFill>
                  <a:srgbClr val="292929"/>
                </a:solidFill>
                <a:effectLst/>
                <a:latin typeface="+mj-lt"/>
              </a:rPr>
              <a:t>etosa species has a large difference in its characteristics when compared to the other species, it has smaller petal width and length while its sepal width is high and its sepal length is low.</a:t>
            </a:r>
          </a:p>
          <a:p>
            <a:r>
              <a:rPr lang="en-US" dirty="0">
                <a:solidFill>
                  <a:srgbClr val="292929"/>
                </a:solidFill>
                <a:latin typeface="+mj-lt"/>
              </a:rPr>
              <a:t>T</a:t>
            </a:r>
            <a:r>
              <a:rPr lang="en-US" b="0" i="0" dirty="0">
                <a:solidFill>
                  <a:srgbClr val="292929"/>
                </a:solidFill>
                <a:effectLst/>
                <a:latin typeface="+mj-lt"/>
              </a:rPr>
              <a:t>he Versicolor species usually have average dimensions whether it is sepal or petal.</a:t>
            </a:r>
          </a:p>
          <a:p>
            <a:r>
              <a:rPr lang="en-US" b="0" i="0" dirty="0">
                <a:solidFill>
                  <a:srgbClr val="292929"/>
                </a:solidFill>
                <a:effectLst/>
                <a:latin typeface="+mj-lt"/>
              </a:rPr>
              <a:t>The Virginica has high petal width and length while it has small sepal width but large sepal length.</a:t>
            </a:r>
            <a:endParaRPr lang="en-IN" dirty="0">
              <a:latin typeface="+mj-lt"/>
            </a:endParaRPr>
          </a:p>
        </p:txBody>
      </p:sp>
    </p:spTree>
    <p:extLst>
      <p:ext uri="{BB962C8B-B14F-4D97-AF65-F5344CB8AC3E}">
        <p14:creationId xmlns:p14="http://schemas.microsoft.com/office/powerpoint/2010/main" val="407793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91D07C-9F5E-4776-8738-FA5CE169888B}"/>
              </a:ext>
            </a:extLst>
          </p:cNvPr>
          <p:cNvPicPr>
            <a:picLocks noGrp="1" noChangeAspect="1"/>
          </p:cNvPicPr>
          <p:nvPr>
            <p:ph idx="1"/>
          </p:nvPr>
        </p:nvPicPr>
        <p:blipFill rotWithShape="1">
          <a:blip r:embed="rId2"/>
          <a:srcRect l="16899" t="23776" r="21648" b="5275"/>
          <a:stretch/>
        </p:blipFill>
        <p:spPr>
          <a:xfrm>
            <a:off x="794293" y="1531089"/>
            <a:ext cx="7152563" cy="3795822"/>
          </a:xfrm>
          <a:prstGeom prst="rect">
            <a:avLst/>
          </a:prstGeom>
        </p:spPr>
      </p:pic>
      <p:sp>
        <p:nvSpPr>
          <p:cNvPr id="5" name="Title 1">
            <a:extLst>
              <a:ext uri="{FF2B5EF4-FFF2-40B4-BE49-F238E27FC236}">
                <a16:creationId xmlns:a16="http://schemas.microsoft.com/office/drawing/2014/main" id="{19563393-B053-4361-B1AE-0B556233A69D}"/>
              </a:ext>
            </a:extLst>
          </p:cNvPr>
          <p:cNvSpPr>
            <a:spLocks noGrp="1"/>
          </p:cNvSpPr>
          <p:nvPr>
            <p:ph type="title"/>
          </p:nvPr>
        </p:nvSpPr>
        <p:spPr>
          <a:xfrm>
            <a:off x="794293" y="209401"/>
            <a:ext cx="8596668" cy="1320800"/>
          </a:xfrm>
        </p:spPr>
        <p:txBody>
          <a:bodyPr/>
          <a:lstStyle/>
          <a:p>
            <a:r>
              <a:rPr lang="en-IN" dirty="0"/>
              <a:t>VISUALIZATION OF CORRELATION USING HEATMAP</a:t>
            </a:r>
          </a:p>
        </p:txBody>
      </p:sp>
      <p:sp>
        <p:nvSpPr>
          <p:cNvPr id="6" name="Subtitle 2">
            <a:extLst>
              <a:ext uri="{FF2B5EF4-FFF2-40B4-BE49-F238E27FC236}">
                <a16:creationId xmlns:a16="http://schemas.microsoft.com/office/drawing/2014/main" id="{05179B68-0565-4646-9B57-F72B90D953AD}"/>
              </a:ext>
            </a:extLst>
          </p:cNvPr>
          <p:cNvSpPr txBox="1">
            <a:spLocks/>
          </p:cNvSpPr>
          <p:nvPr/>
        </p:nvSpPr>
        <p:spPr>
          <a:xfrm>
            <a:off x="893134" y="5482265"/>
            <a:ext cx="7166345" cy="1248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0" i="0" dirty="0">
                <a:solidFill>
                  <a:srgbClr val="292929"/>
                </a:solidFill>
                <a:effectLst/>
                <a:latin typeface="charter"/>
              </a:rPr>
              <a:t>From the above heatmap, we see that petal length and petal width have a high correlation, petal width and sepal length have good correlation as well as petal length and sepal length have good correlations.</a:t>
            </a:r>
            <a:endParaRPr lang="en-IN" b="1" dirty="0"/>
          </a:p>
        </p:txBody>
      </p:sp>
    </p:spTree>
    <p:extLst>
      <p:ext uri="{BB962C8B-B14F-4D97-AF65-F5344CB8AC3E}">
        <p14:creationId xmlns:p14="http://schemas.microsoft.com/office/powerpoint/2010/main" val="1042288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1388</TotalTime>
  <Words>1090</Words>
  <Application>Microsoft Office PowerPoint</Application>
  <PresentationFormat>Widescreen</PresentationFormat>
  <Paragraphs>101</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charter</vt:lpstr>
      <vt:lpstr>Inter</vt:lpstr>
      <vt:lpstr>Trebuchet MS</vt:lpstr>
      <vt:lpstr>Wingdings</vt:lpstr>
      <vt:lpstr>Wingdings 3</vt:lpstr>
      <vt:lpstr>Facet</vt:lpstr>
      <vt:lpstr>EDA &amp; ML ON IRIS DATASET USING PYTHON</vt:lpstr>
      <vt:lpstr>PowerPoint Presentation</vt:lpstr>
      <vt:lpstr>PowerPoint Presentation</vt:lpstr>
      <vt:lpstr>PowerPoint Presentation</vt:lpstr>
      <vt:lpstr>PowerPoint Presentation</vt:lpstr>
      <vt:lpstr>PowerPoint Presentation</vt:lpstr>
      <vt:lpstr>VISUALIZATION OF COLUMN RELATIONSHIP USING PAIR PLOTS</vt:lpstr>
      <vt:lpstr>PowerPoint Presentation</vt:lpstr>
      <vt:lpstr>VISUALIZATION OF CORRELATION USING HEATMAP</vt:lpstr>
      <vt:lpstr>OBSERVATION ON DISTRIBUTION OF DATA USING HISTOGRAM</vt:lpstr>
      <vt:lpstr>PowerPoint Presentation</vt:lpstr>
      <vt:lpstr>UNVARIATE ANALYSIS OF THE COLUMNS - </vt:lpstr>
      <vt:lpstr>PowerPoint Presentation</vt:lpstr>
      <vt:lpstr>PROBABILITY DENSITY FUNCTION &amp; CUMULATIVE DENSITY FUMCTION FOR VARIOUS SPECIES - </vt:lpstr>
      <vt:lpstr>PowerPoint Presentation</vt:lpstr>
      <vt:lpstr>PowerPoint Presentation</vt:lpstr>
      <vt:lpstr>USING SCIKIT LEARN AND PREDICTING ACCURACY OF VARIOUS ML MODELS -</vt:lpstr>
      <vt:lpstr>PREDICTING ACCURACY BY USING PETAL AND SEPAL DATASET SEPARATELY - </vt:lpstr>
      <vt:lpstr>FEATURE ENGINEERING - </vt:lpstr>
      <vt:lpstr>CHECKING FOR OUTLIERS USING BOX PLOT -</vt:lpstr>
      <vt:lpstr>PowerPoint Presentation</vt:lpstr>
      <vt:lpstr>COMPARING THE ACCURACY OF OLD DATASET WITH THE NEW ONE FOR VARIOUS ML MODELS -</vt:lpstr>
      <vt:lpstr>COMPARING THE ACCURACY FOR OLD AND NEW DATASETS FOR PETALS AND SEPALS SEPARATELY-</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IRIS DATASET USING PYTHON</dc:title>
  <dc:creator>Saloni Swagata</dc:creator>
  <cp:lastModifiedBy>Saloni Swagata</cp:lastModifiedBy>
  <cp:revision>37</cp:revision>
  <dcterms:created xsi:type="dcterms:W3CDTF">2020-11-23T09:20:10Z</dcterms:created>
  <dcterms:modified xsi:type="dcterms:W3CDTF">2021-01-22T11:38:34Z</dcterms:modified>
</cp:coreProperties>
</file>